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3" r:id="rId7"/>
    <p:sldId id="264" r:id="rId8"/>
    <p:sldId id="261" r:id="rId9"/>
    <p:sldId id="262" r:id="rId10"/>
    <p:sldId id="265" r:id="rId11"/>
    <p:sldId id="266" r:id="rId12"/>
    <p:sldId id="267" r:id="rId13"/>
    <p:sldId id="268" r:id="rId14"/>
    <p:sldId id="269" r:id="rId15"/>
    <p:sldId id="270" r:id="rId16"/>
    <p:sldId id="272"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10/15/2018</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21341" y="1845732"/>
            <a:ext cx="8001000" cy="2971801"/>
          </a:xfrm>
        </p:spPr>
        <p:txBody>
          <a:bodyPr>
            <a:noAutofit/>
          </a:bodyPr>
          <a:lstStyle/>
          <a:p>
            <a:pPr algn="ctr"/>
            <a:r>
              <a:rPr lang="en-PH" sz="7200" b="1" dirty="0">
                <a:latin typeface="AR JULIAN" panose="02000000000000000000" pitchFamily="2" charset="0"/>
              </a:rPr>
              <a:t> </a:t>
            </a:r>
            <a:r>
              <a:rPr lang="en-PH" sz="6000" b="1" dirty="0">
                <a:latin typeface="AR JULIAN" panose="02000000000000000000" pitchFamily="2" charset="0"/>
              </a:rPr>
              <a:t>one dimensional motion (1-d) and kinematics</a:t>
            </a:r>
          </a:p>
        </p:txBody>
      </p:sp>
    </p:spTree>
    <p:extLst>
      <p:ext uri="{BB962C8B-B14F-4D97-AF65-F5344CB8AC3E}">
        <p14:creationId xmlns:p14="http://schemas.microsoft.com/office/powerpoint/2010/main" val="31283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6671" y="-1385048"/>
            <a:ext cx="8001000" cy="2971801"/>
          </a:xfrm>
        </p:spPr>
        <p:txBody>
          <a:bodyPr/>
          <a:lstStyle/>
          <a:p>
            <a:r>
              <a:rPr lang="en-PH" b="1" dirty="0">
                <a:solidFill>
                  <a:schemeClr val="bg1"/>
                </a:solidFill>
              </a:rPr>
              <a:t>What is kinematics?</a:t>
            </a:r>
          </a:p>
        </p:txBody>
      </p:sp>
      <p:sp>
        <p:nvSpPr>
          <p:cNvPr id="3" name="Subtitle 2"/>
          <p:cNvSpPr>
            <a:spLocks noGrp="1"/>
          </p:cNvSpPr>
          <p:nvPr>
            <p:ph type="subTitle" idx="1"/>
          </p:nvPr>
        </p:nvSpPr>
        <p:spPr>
          <a:xfrm>
            <a:off x="186671" y="3131173"/>
            <a:ext cx="11055070" cy="1947333"/>
          </a:xfrm>
        </p:spPr>
        <p:txBody>
          <a:bodyPr>
            <a:noAutofit/>
          </a:bodyPr>
          <a:lstStyle/>
          <a:p>
            <a:r>
              <a:rPr lang="en-PH" sz="2800" dirty="0">
                <a:solidFill>
                  <a:schemeClr val="tx1"/>
                </a:solidFill>
              </a:rPr>
              <a:t>Kinematics in One Dimension. Kinematics analyzes the positions and motions of objects as a function of time, without regard to the causes of motion. It involves the relationships between the quantities displacement (d), velocity (v), acceleration (a), and time (t). The first three of these quantities are vectors</a:t>
            </a:r>
          </a:p>
        </p:txBody>
      </p:sp>
    </p:spTree>
    <p:extLst>
      <p:ext uri="{BB962C8B-B14F-4D97-AF65-F5344CB8AC3E}">
        <p14:creationId xmlns:p14="http://schemas.microsoft.com/office/powerpoint/2010/main" val="372339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030081"/>
            <a:ext cx="8001000" cy="2971801"/>
          </a:xfrm>
        </p:spPr>
        <p:txBody>
          <a:bodyPr>
            <a:normAutofit/>
          </a:bodyPr>
          <a:lstStyle/>
          <a:p>
            <a:r>
              <a:rPr lang="en-PH" sz="4400" b="1" dirty="0">
                <a:solidFill>
                  <a:schemeClr val="bg1"/>
                </a:solidFill>
              </a:rPr>
              <a:t>Kinematics  vocabulary:</a:t>
            </a:r>
          </a:p>
        </p:txBody>
      </p:sp>
      <p:sp>
        <p:nvSpPr>
          <p:cNvPr id="3" name="Subtitle 2"/>
          <p:cNvSpPr>
            <a:spLocks noGrp="1"/>
          </p:cNvSpPr>
          <p:nvPr>
            <p:ph type="subTitle" idx="1"/>
          </p:nvPr>
        </p:nvSpPr>
        <p:spPr>
          <a:xfrm>
            <a:off x="472261" y="1519518"/>
            <a:ext cx="9374188" cy="5338482"/>
          </a:xfrm>
        </p:spPr>
        <p:txBody>
          <a:bodyPr>
            <a:noAutofit/>
          </a:bodyPr>
          <a:lstStyle/>
          <a:p>
            <a:pPr marL="285750" indent="-285750">
              <a:buFont typeface="Arial" panose="020B0604020202020204" pitchFamily="34" charset="0"/>
              <a:buChar char="•"/>
            </a:pPr>
            <a:r>
              <a:rPr lang="en-PH" sz="1800" b="1" dirty="0">
                <a:solidFill>
                  <a:schemeClr val="bg1"/>
                </a:solidFill>
              </a:rPr>
              <a:t>Scalar</a:t>
            </a:r>
          </a:p>
          <a:p>
            <a:r>
              <a:rPr lang="en-PH" sz="1800" dirty="0"/>
              <a:t>               </a:t>
            </a:r>
            <a:r>
              <a:rPr lang="en-PH" sz="1800" dirty="0">
                <a:solidFill>
                  <a:schemeClr val="tx1"/>
                </a:solidFill>
              </a:rPr>
              <a:t>Quantity with magnitude (size); no direction</a:t>
            </a:r>
          </a:p>
          <a:p>
            <a:pPr marL="285750" indent="-285750">
              <a:buFont typeface="Arial" panose="020B0604020202020204" pitchFamily="34" charset="0"/>
              <a:buChar char="•"/>
            </a:pPr>
            <a:r>
              <a:rPr lang="en-PH" sz="1800" b="1" dirty="0">
                <a:solidFill>
                  <a:schemeClr val="bg1"/>
                </a:solidFill>
              </a:rPr>
              <a:t>Vector</a:t>
            </a:r>
          </a:p>
          <a:p>
            <a:r>
              <a:rPr lang="en-PH" sz="1800" dirty="0"/>
              <a:t>              </a:t>
            </a:r>
            <a:r>
              <a:rPr lang="en-PH" sz="1800" dirty="0">
                <a:solidFill>
                  <a:schemeClr val="tx1"/>
                </a:solidFill>
              </a:rPr>
              <a:t>Quantity with magnitude (size); with direction</a:t>
            </a:r>
          </a:p>
          <a:p>
            <a:pPr marL="285750" indent="-285750">
              <a:buFont typeface="Arial" panose="020B0604020202020204" pitchFamily="34" charset="0"/>
              <a:buChar char="•"/>
            </a:pPr>
            <a:r>
              <a:rPr lang="en-PH" sz="1800" b="1" dirty="0">
                <a:solidFill>
                  <a:schemeClr val="bg1"/>
                </a:solidFill>
              </a:rPr>
              <a:t>Position</a:t>
            </a:r>
          </a:p>
          <a:p>
            <a:pPr algn="ctr"/>
            <a:r>
              <a:rPr lang="en-PH" sz="1800" dirty="0">
                <a:solidFill>
                  <a:schemeClr val="tx1"/>
                </a:solidFill>
              </a:rPr>
              <a:t>         (vector quantity) Separation between an object and a reference point</a:t>
            </a:r>
            <a:r>
              <a:rPr lang="en-PH" sz="1800" dirty="0"/>
              <a:t> </a:t>
            </a:r>
          </a:p>
          <a:p>
            <a:pPr marL="285750" indent="-285750">
              <a:buFont typeface="Arial" panose="020B0604020202020204" pitchFamily="34" charset="0"/>
              <a:buChar char="•"/>
            </a:pPr>
            <a:r>
              <a:rPr lang="en-PH" sz="1800" b="1" dirty="0">
                <a:solidFill>
                  <a:schemeClr val="bg1"/>
                </a:solidFill>
              </a:rPr>
              <a:t>Displacement</a:t>
            </a:r>
          </a:p>
          <a:p>
            <a:pPr algn="ctr"/>
            <a:r>
              <a:rPr lang="en-PH" sz="1800" dirty="0">
                <a:solidFill>
                  <a:schemeClr val="tx1"/>
                </a:solidFill>
              </a:rPr>
              <a:t>       (vector quantity) The change in position; with direction (delta x=x2-x1)</a:t>
            </a:r>
          </a:p>
          <a:p>
            <a:pPr marL="285750" indent="-285750">
              <a:buFont typeface="Arial" panose="020B0604020202020204" pitchFamily="34" charset="0"/>
              <a:buChar char="•"/>
            </a:pPr>
            <a:r>
              <a:rPr lang="en-PH" sz="1800" b="1" dirty="0">
                <a:solidFill>
                  <a:schemeClr val="bg1"/>
                </a:solidFill>
              </a:rPr>
              <a:t>Distance</a:t>
            </a:r>
          </a:p>
          <a:p>
            <a:pPr algn="ctr"/>
            <a:r>
              <a:rPr lang="en-PH" sz="1800" dirty="0">
                <a:solidFill>
                  <a:schemeClr val="tx1"/>
                </a:solidFill>
              </a:rPr>
              <a:t>           (scalar quantity) The measured space (separation) between two objects</a:t>
            </a:r>
            <a:endParaRPr lang="en-PH" sz="1800" b="1" dirty="0">
              <a:solidFill>
                <a:schemeClr val="tx1"/>
              </a:solidFill>
            </a:endParaRPr>
          </a:p>
          <a:p>
            <a:pPr marL="285750" indent="-285750">
              <a:buFont typeface="Arial" panose="020B0604020202020204" pitchFamily="34" charset="0"/>
              <a:buChar char="•"/>
            </a:pPr>
            <a:r>
              <a:rPr lang="en-PH" sz="1800" b="1" dirty="0" err="1">
                <a:solidFill>
                  <a:schemeClr val="bg1"/>
                </a:solidFill>
              </a:rPr>
              <a:t>Independant</a:t>
            </a:r>
            <a:r>
              <a:rPr lang="en-PH" sz="1800" b="1" dirty="0">
                <a:solidFill>
                  <a:schemeClr val="bg1"/>
                </a:solidFill>
              </a:rPr>
              <a:t> Variable</a:t>
            </a:r>
          </a:p>
          <a:p>
            <a:r>
              <a:rPr lang="en-PH" sz="1800" dirty="0">
                <a:solidFill>
                  <a:schemeClr val="tx1"/>
                </a:solidFill>
              </a:rPr>
              <a:t>               The variable use to test</a:t>
            </a:r>
          </a:p>
          <a:p>
            <a:endParaRPr lang="en-PH" sz="1400" dirty="0"/>
          </a:p>
        </p:txBody>
      </p:sp>
    </p:spTree>
    <p:extLst>
      <p:ext uri="{BB962C8B-B14F-4D97-AF65-F5344CB8AC3E}">
        <p14:creationId xmlns:p14="http://schemas.microsoft.com/office/powerpoint/2010/main" val="387995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551543"/>
            <a:ext cx="8675688"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4"/>
          <p:cNvSpPr/>
          <p:nvPr/>
        </p:nvSpPr>
        <p:spPr>
          <a:xfrm>
            <a:off x="382701" y="685416"/>
            <a:ext cx="7910286" cy="5632311"/>
          </a:xfrm>
          <a:prstGeom prst="rect">
            <a:avLst/>
          </a:prstGeom>
        </p:spPr>
        <p:txBody>
          <a:bodyPr wrap="square">
            <a:spAutoFit/>
          </a:bodyPr>
          <a:lstStyle/>
          <a:p>
            <a:pPr marL="285750" indent="-285750">
              <a:buFont typeface="Arial" panose="020B0604020202020204" pitchFamily="34" charset="0"/>
              <a:buChar char="•"/>
            </a:pPr>
            <a:r>
              <a:rPr lang="en-PH" b="1" dirty="0" err="1">
                <a:solidFill>
                  <a:schemeClr val="bg1"/>
                </a:solidFill>
              </a:rPr>
              <a:t>Dependant</a:t>
            </a:r>
            <a:r>
              <a:rPr lang="en-PH" b="1" dirty="0">
                <a:solidFill>
                  <a:schemeClr val="bg1"/>
                </a:solidFill>
              </a:rPr>
              <a:t> Variable</a:t>
            </a:r>
          </a:p>
          <a:p>
            <a:r>
              <a:rPr lang="en-PH" dirty="0"/>
              <a:t>           The variable that changes based on tests</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r>
              <a:rPr lang="en-PH" b="1" dirty="0">
                <a:solidFill>
                  <a:schemeClr val="bg1"/>
                </a:solidFill>
              </a:rPr>
              <a:t>Delta</a:t>
            </a:r>
          </a:p>
          <a:p>
            <a:r>
              <a:rPr lang="en-PH" dirty="0"/>
              <a:t>           The change in...</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r>
              <a:rPr lang="en-PH" b="1" dirty="0">
                <a:solidFill>
                  <a:schemeClr val="bg1"/>
                </a:solidFill>
              </a:rPr>
              <a:t>Speed</a:t>
            </a:r>
          </a:p>
          <a:p>
            <a:r>
              <a:rPr lang="en-PH" dirty="0"/>
              <a:t>           (scalar quantity) How fast; no direction</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r>
              <a:rPr lang="en-PH" b="1" dirty="0">
                <a:solidFill>
                  <a:schemeClr val="bg1"/>
                </a:solidFill>
              </a:rPr>
              <a:t>Velocity</a:t>
            </a:r>
          </a:p>
          <a:p>
            <a:r>
              <a:rPr lang="en-PH" dirty="0"/>
              <a:t>           (vector quantity) How fast; with direction</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r>
              <a:rPr lang="en-PH" b="1" dirty="0">
                <a:solidFill>
                  <a:schemeClr val="bg1"/>
                </a:solidFill>
              </a:rPr>
              <a:t>Acceleration</a:t>
            </a:r>
          </a:p>
          <a:p>
            <a:r>
              <a:rPr lang="en-PH" dirty="0"/>
              <a:t>           Change in velocity;</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r>
              <a:rPr lang="en-PH" b="1" dirty="0">
                <a:solidFill>
                  <a:schemeClr val="bg1"/>
                </a:solidFill>
              </a:rPr>
              <a:t>Slope</a:t>
            </a:r>
          </a:p>
          <a:p>
            <a:r>
              <a:rPr lang="en-PH" dirty="0"/>
              <a:t>           (velocity) rise/run</a:t>
            </a:r>
          </a:p>
          <a:p>
            <a:pPr marL="285750" indent="-285750">
              <a:buFont typeface="Arial" panose="020B0604020202020204" pitchFamily="34" charset="0"/>
              <a:buChar char="•"/>
            </a:pPr>
            <a:endParaRPr lang="en-PH" b="1" dirty="0"/>
          </a:p>
          <a:p>
            <a:pPr marL="285750" indent="-285750">
              <a:buFont typeface="Arial" panose="020B0604020202020204" pitchFamily="34" charset="0"/>
              <a:buChar char="•"/>
            </a:pPr>
            <a:r>
              <a:rPr lang="en-PH" b="1" dirty="0">
                <a:solidFill>
                  <a:schemeClr val="bg1"/>
                </a:solidFill>
              </a:rPr>
              <a:t>Constant Speed</a:t>
            </a:r>
          </a:p>
          <a:p>
            <a:r>
              <a:rPr lang="en-PH" dirty="0"/>
              <a:t>          Speed not changed; can change direction</a:t>
            </a:r>
          </a:p>
        </p:txBody>
      </p:sp>
    </p:spTree>
    <p:extLst>
      <p:ext uri="{BB962C8B-B14F-4D97-AF65-F5344CB8AC3E}">
        <p14:creationId xmlns:p14="http://schemas.microsoft.com/office/powerpoint/2010/main" val="150175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8000" y="1028343"/>
            <a:ext cx="8636000" cy="4801314"/>
          </a:xfrm>
          <a:prstGeom prst="rect">
            <a:avLst/>
          </a:prstGeom>
        </p:spPr>
        <p:txBody>
          <a:bodyPr wrap="square">
            <a:spAutoFit/>
          </a:bodyPr>
          <a:lstStyle/>
          <a:p>
            <a:pPr marL="285750" indent="-285750">
              <a:buFont typeface="Arial" panose="020B0604020202020204" pitchFamily="34" charset="0"/>
              <a:buChar char="•"/>
            </a:pPr>
            <a:r>
              <a:rPr lang="en-PH" b="1" dirty="0">
                <a:solidFill>
                  <a:schemeClr val="bg1"/>
                </a:solidFill>
              </a:rPr>
              <a:t>Constant Velocity</a:t>
            </a:r>
          </a:p>
          <a:p>
            <a:r>
              <a:rPr lang="en-PH" dirty="0"/>
              <a:t>           Speed not changed; no change in direction</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r>
              <a:rPr lang="en-PH" b="1" dirty="0">
                <a:solidFill>
                  <a:schemeClr val="bg1"/>
                </a:solidFill>
              </a:rPr>
              <a:t>Instantaneous Velocity</a:t>
            </a:r>
          </a:p>
          <a:p>
            <a:r>
              <a:rPr lang="en-PH" dirty="0"/>
              <a:t>            The velocity at any given moment</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r>
              <a:rPr lang="en-PH" b="1" dirty="0">
                <a:solidFill>
                  <a:schemeClr val="bg1"/>
                </a:solidFill>
              </a:rPr>
              <a:t>Average Velocity</a:t>
            </a:r>
          </a:p>
          <a:p>
            <a:r>
              <a:rPr lang="en-PH" dirty="0"/>
              <a:t>            total distance/total time</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r>
              <a:rPr lang="en-PH" b="1" dirty="0">
                <a:solidFill>
                  <a:schemeClr val="bg1"/>
                </a:solidFill>
              </a:rPr>
              <a:t>Constant Acceleration</a:t>
            </a:r>
          </a:p>
          <a:p>
            <a:r>
              <a:rPr lang="en-PH" dirty="0"/>
              <a:t>             Every second, velocity increases by 20 m/s (</a:t>
            </a:r>
            <a:r>
              <a:rPr lang="en-PH" dirty="0" err="1"/>
              <a:t>vf</a:t>
            </a:r>
            <a:r>
              <a:rPr lang="en-PH" dirty="0"/>
              <a:t>=</a:t>
            </a:r>
            <a:r>
              <a:rPr lang="en-PH" dirty="0" err="1"/>
              <a:t>vi+at</a:t>
            </a:r>
            <a:r>
              <a:rPr lang="en-PH" dirty="0"/>
              <a:t>)</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r>
              <a:rPr lang="en-PH" b="1" dirty="0">
                <a:solidFill>
                  <a:schemeClr val="bg1"/>
                </a:solidFill>
              </a:rPr>
              <a:t>Instantaneous Acceleration</a:t>
            </a:r>
          </a:p>
          <a:p>
            <a:r>
              <a:rPr lang="en-PH" dirty="0"/>
              <a:t>            The acceleration at any given moment</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r>
              <a:rPr lang="en-PH" b="1" dirty="0">
                <a:solidFill>
                  <a:schemeClr val="bg1"/>
                </a:solidFill>
              </a:rPr>
              <a:t>Average Acceleration</a:t>
            </a:r>
          </a:p>
          <a:p>
            <a:r>
              <a:rPr lang="en-PH" dirty="0"/>
              <a:t>           delta v/delta t</a:t>
            </a:r>
          </a:p>
        </p:txBody>
      </p:sp>
    </p:spTree>
    <p:extLst>
      <p:ext uri="{BB962C8B-B14F-4D97-AF65-F5344CB8AC3E}">
        <p14:creationId xmlns:p14="http://schemas.microsoft.com/office/powerpoint/2010/main" val="1664895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298" y="-67734"/>
            <a:ext cx="8534400" cy="1507067"/>
          </a:xfrm>
        </p:spPr>
        <p:txBody>
          <a:bodyPr/>
          <a:lstStyle/>
          <a:p>
            <a:r>
              <a:rPr lang="en-PH" b="1" dirty="0">
                <a:solidFill>
                  <a:schemeClr val="bg1"/>
                </a:solidFill>
              </a:rPr>
              <a:t>Scalars and vectors</a:t>
            </a:r>
          </a:p>
        </p:txBody>
      </p:sp>
      <p:sp>
        <p:nvSpPr>
          <p:cNvPr id="3" name="Content Placeholder 2"/>
          <p:cNvSpPr>
            <a:spLocks noGrp="1"/>
          </p:cNvSpPr>
          <p:nvPr>
            <p:ph idx="1"/>
          </p:nvPr>
        </p:nvSpPr>
        <p:spPr>
          <a:xfrm>
            <a:off x="522514" y="1291771"/>
            <a:ext cx="8841241" cy="4257525"/>
          </a:xfrm>
        </p:spPr>
        <p:txBody>
          <a:bodyPr>
            <a:normAutofit/>
          </a:bodyPr>
          <a:lstStyle/>
          <a:p>
            <a:pPr marL="0" indent="0">
              <a:buNone/>
            </a:pPr>
            <a:r>
              <a:rPr lang="en-PH" sz="3600" b="1" u="sng" dirty="0">
                <a:solidFill>
                  <a:schemeClr val="bg1"/>
                </a:solidFill>
              </a:rPr>
              <a:t>Scalars</a:t>
            </a:r>
            <a:r>
              <a:rPr lang="en-PH" sz="3600" dirty="0">
                <a:solidFill>
                  <a:schemeClr val="bg1"/>
                </a:solidFill>
              </a:rPr>
              <a:t> - </a:t>
            </a:r>
            <a:r>
              <a:rPr lang="en-PH" sz="3600" dirty="0">
                <a:solidFill>
                  <a:schemeClr val="tx1"/>
                </a:solidFill>
              </a:rPr>
              <a:t>Are quantities that are fully described by a magnitude (or numerical value)alone.</a:t>
            </a:r>
          </a:p>
          <a:p>
            <a:pPr marL="0" indent="0">
              <a:buNone/>
            </a:pPr>
            <a:r>
              <a:rPr lang="en-PH" sz="3600" b="1" u="sng" dirty="0">
                <a:solidFill>
                  <a:schemeClr val="bg1"/>
                </a:solidFill>
              </a:rPr>
              <a:t>Vectors</a:t>
            </a:r>
            <a:r>
              <a:rPr lang="en-PH" sz="3600" b="1" dirty="0">
                <a:solidFill>
                  <a:schemeClr val="bg1"/>
                </a:solidFill>
              </a:rPr>
              <a:t> – </a:t>
            </a:r>
            <a:r>
              <a:rPr lang="en-PH" sz="3600" dirty="0">
                <a:solidFill>
                  <a:schemeClr val="tx1"/>
                </a:solidFill>
              </a:rPr>
              <a:t>Are quantities that are fully described by both a magnitude and a direction.</a:t>
            </a:r>
            <a:endParaRPr lang="en-PH" sz="3600" u="sng" dirty="0">
              <a:solidFill>
                <a:schemeClr val="tx1"/>
              </a:solidFill>
            </a:endParaRPr>
          </a:p>
        </p:txBody>
      </p:sp>
    </p:spTree>
    <p:extLst>
      <p:ext uri="{BB962C8B-B14F-4D97-AF65-F5344CB8AC3E}">
        <p14:creationId xmlns:p14="http://schemas.microsoft.com/office/powerpoint/2010/main" val="3923889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286" y="139921"/>
            <a:ext cx="8534400" cy="1507067"/>
          </a:xfrm>
        </p:spPr>
        <p:txBody>
          <a:bodyPr>
            <a:normAutofit/>
          </a:bodyPr>
          <a:lstStyle/>
          <a:p>
            <a:r>
              <a:rPr lang="en-PH" sz="4000" b="1" dirty="0">
                <a:solidFill>
                  <a:schemeClr val="bg1"/>
                </a:solidFill>
              </a:rPr>
              <a:t>DISTANCE AND DISPLACEMENT</a:t>
            </a:r>
          </a:p>
        </p:txBody>
      </p:sp>
      <p:sp>
        <p:nvSpPr>
          <p:cNvPr id="3" name="Content Placeholder 2"/>
          <p:cNvSpPr>
            <a:spLocks noGrp="1"/>
          </p:cNvSpPr>
          <p:nvPr>
            <p:ph idx="1"/>
          </p:nvPr>
        </p:nvSpPr>
        <p:spPr>
          <a:xfrm>
            <a:off x="331286" y="2771274"/>
            <a:ext cx="11036968" cy="3615267"/>
          </a:xfrm>
        </p:spPr>
        <p:txBody>
          <a:bodyPr>
            <a:normAutofit fontScale="92500" lnSpcReduction="20000"/>
          </a:bodyPr>
          <a:lstStyle/>
          <a:p>
            <a:pPr marL="0" indent="0">
              <a:buNone/>
            </a:pPr>
            <a:r>
              <a:rPr lang="en-PH" sz="3900" b="1" u="sng" dirty="0">
                <a:solidFill>
                  <a:schemeClr val="bg1"/>
                </a:solidFill>
              </a:rPr>
              <a:t>DISTANCE </a:t>
            </a:r>
            <a:r>
              <a:rPr lang="en-PH" sz="3900" dirty="0"/>
              <a:t> - </a:t>
            </a:r>
            <a:r>
              <a:rPr lang="en-PH" sz="3900" dirty="0">
                <a:solidFill>
                  <a:schemeClr val="tx1"/>
                </a:solidFill>
              </a:rPr>
              <a:t>Is a scalar quantity that refers to “how much ground an object has </a:t>
            </a:r>
            <a:r>
              <a:rPr lang="en-PH" sz="3900" dirty="0" err="1">
                <a:solidFill>
                  <a:schemeClr val="tx1"/>
                </a:solidFill>
              </a:rPr>
              <a:t>covered”during</a:t>
            </a:r>
            <a:r>
              <a:rPr lang="en-PH" sz="3900" dirty="0">
                <a:solidFill>
                  <a:schemeClr val="tx1"/>
                </a:solidFill>
              </a:rPr>
              <a:t> its motion.</a:t>
            </a:r>
          </a:p>
          <a:p>
            <a:pPr marL="0" indent="0">
              <a:buNone/>
            </a:pPr>
            <a:endParaRPr lang="en-PH" sz="3900" dirty="0"/>
          </a:p>
          <a:p>
            <a:pPr marL="0" indent="0">
              <a:buNone/>
            </a:pPr>
            <a:r>
              <a:rPr lang="en-PH" sz="3900" b="1" u="sng" dirty="0">
                <a:solidFill>
                  <a:schemeClr val="bg1"/>
                </a:solidFill>
              </a:rPr>
              <a:t>DISPLACEMENT</a:t>
            </a:r>
            <a:r>
              <a:rPr lang="en-PH" sz="3900" dirty="0"/>
              <a:t> – </a:t>
            </a:r>
            <a:r>
              <a:rPr lang="en-PH" sz="3900" dirty="0">
                <a:solidFill>
                  <a:schemeClr val="tx1"/>
                </a:solidFill>
              </a:rPr>
              <a:t>Is a vector quantity  that refers to “how far out of place an object </a:t>
            </a:r>
            <a:r>
              <a:rPr lang="en-PH" sz="3900" dirty="0" err="1">
                <a:solidFill>
                  <a:schemeClr val="tx1"/>
                </a:solidFill>
              </a:rPr>
              <a:t>is”;it</a:t>
            </a:r>
            <a:r>
              <a:rPr lang="en-PH" sz="3900" dirty="0">
                <a:solidFill>
                  <a:schemeClr val="tx1"/>
                </a:solidFill>
              </a:rPr>
              <a:t> is the objects overall change in position.</a:t>
            </a:r>
            <a:endParaRPr lang="en-PH" sz="3900" u="sng" dirty="0">
              <a:solidFill>
                <a:schemeClr val="tx1"/>
              </a:solidFill>
            </a:endParaRPr>
          </a:p>
          <a:p>
            <a:pPr marL="0" indent="0">
              <a:buNone/>
            </a:pPr>
            <a:endParaRPr lang="en-PH" u="sng" dirty="0"/>
          </a:p>
        </p:txBody>
      </p:sp>
    </p:spTree>
    <p:extLst>
      <p:ext uri="{BB962C8B-B14F-4D97-AF65-F5344CB8AC3E}">
        <p14:creationId xmlns:p14="http://schemas.microsoft.com/office/powerpoint/2010/main" val="2914730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54201"/>
            <a:ext cx="8001000" cy="2971801"/>
          </a:xfrm>
        </p:spPr>
        <p:txBody>
          <a:bodyPr/>
          <a:lstStyle/>
          <a:p>
            <a:r>
              <a:rPr lang="en-PH" b="1" dirty="0">
                <a:solidFill>
                  <a:schemeClr val="bg1"/>
                </a:solidFill>
              </a:rPr>
              <a:t>What is speed?</a:t>
            </a:r>
          </a:p>
        </p:txBody>
      </p:sp>
      <p:sp>
        <p:nvSpPr>
          <p:cNvPr id="8" name="Rectangle 7"/>
          <p:cNvSpPr/>
          <p:nvPr/>
        </p:nvSpPr>
        <p:spPr>
          <a:xfrm>
            <a:off x="684212" y="4298969"/>
            <a:ext cx="11074399" cy="2677656"/>
          </a:xfrm>
          <a:prstGeom prst="rect">
            <a:avLst/>
          </a:prstGeom>
        </p:spPr>
        <p:txBody>
          <a:bodyPr wrap="square">
            <a:spAutoFit/>
          </a:bodyPr>
          <a:lstStyle/>
          <a:p>
            <a:pPr marL="342900" indent="-342900">
              <a:buFont typeface="Wingdings" panose="05000000000000000000" pitchFamily="2" charset="2"/>
              <a:buChar char="Ø"/>
            </a:pPr>
            <a:r>
              <a:rPr lang="en-PH" sz="2400" dirty="0"/>
              <a:t>Speed is a scalar quantity that refers to "how fast an object is moving." Speed can be thought of as the rate at which an object covers distance. A fast-moving object has a high speed and covers a relatively large distance in a short amount of time. Contrast this to a slow-moving object that has a low speed; it covers a relatively small amount of distance in the same amount of time. An object with no movement at all has a zero speed.</a:t>
            </a:r>
          </a:p>
        </p:txBody>
      </p:sp>
      <p:sp>
        <p:nvSpPr>
          <p:cNvPr id="9" name="Subtitle 8"/>
          <p:cNvSpPr>
            <a:spLocks noGrp="1"/>
          </p:cNvSpPr>
          <p:nvPr>
            <p:ph type="subTitle" idx="1"/>
          </p:nvPr>
        </p:nvSpPr>
        <p:spPr>
          <a:xfrm>
            <a:off x="684212" y="1734618"/>
            <a:ext cx="6400800" cy="1947333"/>
          </a:xfrm>
        </p:spPr>
        <p:txBody>
          <a:bodyPr/>
          <a:lstStyle/>
          <a:p>
            <a:endParaRPr lang="en-PH"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0828" y="1132115"/>
            <a:ext cx="8606971" cy="31813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9164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20000">
              <a:schemeClr val="bg2">
                <a:tint val="97000"/>
                <a:hueMod val="92000"/>
                <a:satMod val="169000"/>
                <a:lumMod val="164000"/>
              </a:schemeClr>
            </a:gs>
            <a:gs pos="58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8687" y="3458956"/>
            <a:ext cx="8018234" cy="1048526"/>
          </a:xfrm>
          <a:prstGeom prst="rect">
            <a:avLst/>
          </a:prstGeom>
        </p:spPr>
      </p:pic>
      <p:sp>
        <p:nvSpPr>
          <p:cNvPr id="3" name="Rectangle 2"/>
          <p:cNvSpPr/>
          <p:nvPr/>
        </p:nvSpPr>
        <p:spPr>
          <a:xfrm>
            <a:off x="537029" y="1857829"/>
            <a:ext cx="11030856" cy="1754326"/>
          </a:xfrm>
          <a:prstGeom prst="rect">
            <a:avLst/>
          </a:prstGeom>
        </p:spPr>
        <p:txBody>
          <a:bodyPr wrap="square">
            <a:spAutoFit/>
          </a:bodyPr>
          <a:lstStyle/>
          <a:p>
            <a:r>
              <a:rPr lang="en-PH" sz="3600" dirty="0"/>
              <a:t>The average speed during the course of a motion is often computed using the following formula</a:t>
            </a:r>
          </a:p>
        </p:txBody>
      </p:sp>
      <p:sp>
        <p:nvSpPr>
          <p:cNvPr id="4" name="Rectangle 3"/>
          <p:cNvSpPr/>
          <p:nvPr/>
        </p:nvSpPr>
        <p:spPr>
          <a:xfrm>
            <a:off x="641804" y="483531"/>
            <a:ext cx="6096000" cy="707886"/>
          </a:xfrm>
          <a:prstGeom prst="rect">
            <a:avLst/>
          </a:prstGeom>
        </p:spPr>
        <p:txBody>
          <a:bodyPr>
            <a:spAutoFit/>
          </a:bodyPr>
          <a:lstStyle/>
          <a:p>
            <a:r>
              <a:rPr lang="en-PH" sz="4000" b="1" dirty="0">
                <a:solidFill>
                  <a:schemeClr val="bg1"/>
                </a:solidFill>
              </a:rPr>
              <a:t>FORMULA OF SPEED</a:t>
            </a:r>
          </a:p>
        </p:txBody>
      </p:sp>
    </p:spTree>
    <p:extLst>
      <p:ext uri="{BB962C8B-B14F-4D97-AF65-F5344CB8AC3E}">
        <p14:creationId xmlns:p14="http://schemas.microsoft.com/office/powerpoint/2010/main" val="409844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4301"/>
            <a:ext cx="8001000" cy="1041401"/>
          </a:xfrm>
        </p:spPr>
        <p:txBody>
          <a:bodyPr/>
          <a:lstStyle/>
          <a:p>
            <a:r>
              <a:rPr lang="en-PH" b="1" dirty="0">
                <a:solidFill>
                  <a:schemeClr val="bg1"/>
                </a:solidFill>
              </a:rPr>
              <a:t>What is velocity?</a:t>
            </a:r>
          </a:p>
        </p:txBody>
      </p:sp>
      <p:sp>
        <p:nvSpPr>
          <p:cNvPr id="3" name="Subtitle 2"/>
          <p:cNvSpPr>
            <a:spLocks noGrp="1"/>
          </p:cNvSpPr>
          <p:nvPr>
            <p:ph type="subTitle" idx="1"/>
          </p:nvPr>
        </p:nvSpPr>
        <p:spPr>
          <a:xfrm>
            <a:off x="469900" y="2992967"/>
            <a:ext cx="10998200" cy="3433233"/>
          </a:xfrm>
        </p:spPr>
        <p:txBody>
          <a:bodyPr>
            <a:noAutofit/>
          </a:bodyPr>
          <a:lstStyle/>
          <a:p>
            <a:r>
              <a:rPr lang="en-PH" sz="2000" dirty="0">
                <a:solidFill>
                  <a:schemeClr val="tx1"/>
                </a:solidFill>
              </a:rPr>
              <a:t>Velocity is a vector quantity that refers to "the rate at which an object changes its position." Imagine a person moving rapidly - one step forward and one step back - always returning to the original starting position. While this might result in a frenzy of activity, it would result in a zero velocity. Because the person always returns to the original position, the motion would never result in a change in position. Since velocity is defined as the rate at which the position changes, this motion results in zero velocity. If a person in motion wishes to maximize their velocity, then that person must make every effort to maximize the amount that they are displaced from their original position. Every step must go into moving that person further from where he or she started. For certain, the person should never change directions and begin to return to the starting </a:t>
            </a:r>
            <a:r>
              <a:rPr lang="en-PH" sz="2400" dirty="0">
                <a:solidFill>
                  <a:schemeClr val="tx1"/>
                </a:solidFill>
              </a:rPr>
              <a:t>position.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300" y="927100"/>
            <a:ext cx="8928100" cy="2190010"/>
          </a:xfrm>
          <a:prstGeom prst="rect">
            <a:avLst/>
          </a:prstGeom>
        </p:spPr>
      </p:pic>
    </p:spTree>
    <p:extLst>
      <p:ext uri="{BB962C8B-B14F-4D97-AF65-F5344CB8AC3E}">
        <p14:creationId xmlns:p14="http://schemas.microsoft.com/office/powerpoint/2010/main" val="166636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412" y="0"/>
            <a:ext cx="8534400" cy="1507067"/>
          </a:xfrm>
        </p:spPr>
        <p:txBody>
          <a:bodyPr/>
          <a:lstStyle/>
          <a:p>
            <a:r>
              <a:rPr lang="en-PH" b="1" dirty="0">
                <a:solidFill>
                  <a:schemeClr val="bg1"/>
                </a:solidFill>
              </a:rPr>
              <a:t>Formula of velocity</a:t>
            </a:r>
          </a:p>
        </p:txBody>
      </p:sp>
      <p:pic>
        <p:nvPicPr>
          <p:cNvPr id="3" name="Picture 2"/>
          <p:cNvPicPr>
            <a:picLocks noChangeAspect="1"/>
          </p:cNvPicPr>
          <p:nvPr/>
        </p:nvPicPr>
        <p:blipFill>
          <a:blip r:embed="rId2"/>
          <a:stretch>
            <a:fillRect/>
          </a:stretch>
        </p:blipFill>
        <p:spPr>
          <a:xfrm>
            <a:off x="752397" y="2628900"/>
            <a:ext cx="10017203" cy="1219199"/>
          </a:xfrm>
          <a:prstGeom prst="rect">
            <a:avLst/>
          </a:prstGeom>
        </p:spPr>
      </p:pic>
      <p:sp>
        <p:nvSpPr>
          <p:cNvPr id="4" name="Rectangle 3"/>
          <p:cNvSpPr/>
          <p:nvPr/>
        </p:nvSpPr>
        <p:spPr>
          <a:xfrm>
            <a:off x="952500" y="1607235"/>
            <a:ext cx="6096000" cy="707886"/>
          </a:xfrm>
          <a:prstGeom prst="rect">
            <a:avLst/>
          </a:prstGeom>
        </p:spPr>
        <p:txBody>
          <a:bodyPr>
            <a:spAutoFit/>
          </a:bodyPr>
          <a:lstStyle/>
          <a:p>
            <a:r>
              <a:rPr lang="en-PH" sz="2000" dirty="0"/>
              <a:t>In contrast, the average velocity is often computed using this formula.</a:t>
            </a:r>
          </a:p>
        </p:txBody>
      </p:sp>
    </p:spTree>
    <p:extLst>
      <p:ext uri="{BB962C8B-B14F-4D97-AF65-F5344CB8AC3E}">
        <p14:creationId xmlns:p14="http://schemas.microsoft.com/office/powerpoint/2010/main" val="2249207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412" y="-1841501"/>
            <a:ext cx="8001000" cy="2971801"/>
          </a:xfrm>
        </p:spPr>
        <p:txBody>
          <a:bodyPr/>
          <a:lstStyle/>
          <a:p>
            <a:r>
              <a:rPr lang="en-PH" b="1" dirty="0">
                <a:solidFill>
                  <a:schemeClr val="bg1"/>
                </a:solidFill>
              </a:rPr>
              <a:t>What is acceleration</a:t>
            </a:r>
          </a:p>
        </p:txBody>
      </p:sp>
      <p:sp>
        <p:nvSpPr>
          <p:cNvPr id="3" name="Subtitle 2"/>
          <p:cNvSpPr>
            <a:spLocks noGrp="1"/>
          </p:cNvSpPr>
          <p:nvPr>
            <p:ph type="subTitle" idx="1"/>
          </p:nvPr>
        </p:nvSpPr>
        <p:spPr>
          <a:xfrm>
            <a:off x="747712" y="4643967"/>
            <a:ext cx="10936288" cy="1947333"/>
          </a:xfrm>
        </p:spPr>
        <p:txBody>
          <a:bodyPr/>
          <a:lstStyle/>
          <a:p>
            <a:r>
              <a:rPr lang="en-PH" dirty="0">
                <a:solidFill>
                  <a:schemeClr val="tx1"/>
                </a:solidFill>
              </a:rPr>
              <a:t>Acceleration is a vector quantity that is defined as the rate at which an object changes its velocity. An object is accelerating if it is changing its velocity.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7723" y="1130300"/>
            <a:ext cx="8873377" cy="2865126"/>
          </a:xfrm>
          <a:prstGeom prst="rect">
            <a:avLst/>
          </a:prstGeom>
        </p:spPr>
      </p:pic>
    </p:spTree>
    <p:extLst>
      <p:ext uri="{BB962C8B-B14F-4D97-AF65-F5344CB8AC3E}">
        <p14:creationId xmlns:p14="http://schemas.microsoft.com/office/powerpoint/2010/main" val="357579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719666"/>
            <a:ext cx="10758488" cy="2971801"/>
          </a:xfrm>
        </p:spPr>
        <p:txBody>
          <a:bodyPr>
            <a:noAutofit/>
          </a:bodyPr>
          <a:lstStyle/>
          <a:p>
            <a:r>
              <a:rPr lang="en-PH" sz="2000" dirty="0"/>
              <a:t>Sports announcers will occasionally say that a person is accelerating if he/she is moving fast. Yet acceleration has nothing to do with going fast. A person can be moving very fast and still not be accelerating. Acceleration has to do with changing how fast an object is moving. If an object is not changing its velocity, then the object is not accelerating. The data at the right are representative of a northward-moving accelerating object. The velocity is changing over the course of time. In fact, the velocity is changing by a constant amount - 10 m/s - in each second of time. Anytime an object's velocity is changing, the object is said to be accelerating; it has an acceleration.</a:t>
            </a:r>
          </a:p>
        </p:txBody>
      </p:sp>
      <p:sp>
        <p:nvSpPr>
          <p:cNvPr id="3" name="Subtitle 2"/>
          <p:cNvSpPr>
            <a:spLocks noGrp="1"/>
          </p:cNvSpPr>
          <p:nvPr>
            <p:ph type="subTitle" idx="1"/>
          </p:nvPr>
        </p:nvSpPr>
        <p:spPr>
          <a:xfrm>
            <a:off x="684212" y="4024842"/>
            <a:ext cx="6400800" cy="1947333"/>
          </a:xfrm>
        </p:spPr>
        <p:txBody>
          <a:bodyPr/>
          <a:lstStyle/>
          <a:p>
            <a:endParaRPr lang="en-PH" dirty="0"/>
          </a:p>
        </p:txBody>
      </p:sp>
      <p:pic>
        <p:nvPicPr>
          <p:cNvPr id="5" name="Picture 4"/>
          <p:cNvPicPr>
            <a:picLocks noChangeAspect="1"/>
          </p:cNvPicPr>
          <p:nvPr/>
        </p:nvPicPr>
        <p:blipFill>
          <a:blip r:embed="rId2"/>
          <a:stretch>
            <a:fillRect/>
          </a:stretch>
        </p:blipFill>
        <p:spPr>
          <a:xfrm>
            <a:off x="1031478" y="3805237"/>
            <a:ext cx="9573022" cy="2595563"/>
          </a:xfrm>
          <a:prstGeom prst="rect">
            <a:avLst/>
          </a:prstGeom>
        </p:spPr>
      </p:pic>
    </p:spTree>
    <p:extLst>
      <p:ext uri="{BB962C8B-B14F-4D97-AF65-F5344CB8AC3E}">
        <p14:creationId xmlns:p14="http://schemas.microsoft.com/office/powerpoint/2010/main" val="1730147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PH" dirty="0"/>
          </a:p>
        </p:txBody>
      </p:sp>
      <p:sp>
        <p:nvSpPr>
          <p:cNvPr id="3" name="Subtitle 2"/>
          <p:cNvSpPr>
            <a:spLocks noGrp="1"/>
          </p:cNvSpPr>
          <p:nvPr>
            <p:ph type="subTitle" idx="1"/>
          </p:nvPr>
        </p:nvSpPr>
        <p:spPr>
          <a:xfrm>
            <a:off x="684212" y="1079501"/>
            <a:ext cx="11507788" cy="4121944"/>
          </a:xfrm>
        </p:spPr>
        <p:txBody>
          <a:bodyPr>
            <a:normAutofit fontScale="62500" lnSpcReduction="20000"/>
          </a:bodyPr>
          <a:lstStyle/>
          <a:p>
            <a:r>
              <a:rPr lang="en-PH" sz="4200" dirty="0"/>
              <a:t>Calculating the Average Acceleration</a:t>
            </a:r>
          </a:p>
          <a:p>
            <a:r>
              <a:rPr lang="en-PH" sz="4200" dirty="0"/>
              <a:t>The average acceleration (a) of any object over a given interval of time (t) can be calculated using the equation</a:t>
            </a:r>
          </a:p>
          <a:p>
            <a:endParaRPr lang="en-PH" sz="4200" dirty="0"/>
          </a:p>
          <a:p>
            <a:endParaRPr lang="en-PH" sz="4200" dirty="0"/>
          </a:p>
          <a:p>
            <a:r>
              <a:rPr lang="en-PH" sz="4200" dirty="0"/>
              <a:t>This equation can be used to calculate the acceleration of the object whose motion is depicted by the velocity-time data table above. The velocity-time data in the table shows that the object has an acceleration of 10 m/s/s. The calculation is shown below.</a:t>
            </a:r>
          </a:p>
          <a:p>
            <a:endParaRPr lang="en-PH" dirty="0"/>
          </a:p>
        </p:txBody>
      </p:sp>
      <p:pic>
        <p:nvPicPr>
          <p:cNvPr id="4" name="Picture 3"/>
          <p:cNvPicPr>
            <a:picLocks noChangeAspect="1"/>
          </p:cNvPicPr>
          <p:nvPr/>
        </p:nvPicPr>
        <p:blipFill>
          <a:blip r:embed="rId2"/>
          <a:stretch>
            <a:fillRect/>
          </a:stretch>
        </p:blipFill>
        <p:spPr>
          <a:xfrm>
            <a:off x="1419822" y="2314576"/>
            <a:ext cx="8854478" cy="873124"/>
          </a:xfrm>
          <a:prstGeom prst="rect">
            <a:avLst/>
          </a:prstGeom>
        </p:spPr>
      </p:pic>
      <p:pic>
        <p:nvPicPr>
          <p:cNvPr id="5" name="Picture 4"/>
          <p:cNvPicPr>
            <a:picLocks noChangeAspect="1"/>
          </p:cNvPicPr>
          <p:nvPr/>
        </p:nvPicPr>
        <p:blipFill>
          <a:blip r:embed="rId3"/>
          <a:stretch>
            <a:fillRect/>
          </a:stretch>
        </p:blipFill>
        <p:spPr>
          <a:xfrm>
            <a:off x="1419822" y="4731545"/>
            <a:ext cx="8854478" cy="1014413"/>
          </a:xfrm>
          <a:prstGeom prst="rect">
            <a:avLst/>
          </a:prstGeom>
        </p:spPr>
      </p:pic>
    </p:spTree>
    <p:extLst>
      <p:ext uri="{BB962C8B-B14F-4D97-AF65-F5344CB8AC3E}">
        <p14:creationId xmlns:p14="http://schemas.microsoft.com/office/powerpoint/2010/main" val="363145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012" y="88900"/>
            <a:ext cx="8001000" cy="863600"/>
          </a:xfrm>
        </p:spPr>
        <p:txBody>
          <a:bodyPr/>
          <a:lstStyle/>
          <a:p>
            <a:r>
              <a:rPr lang="en-PH" b="1" dirty="0">
                <a:solidFill>
                  <a:schemeClr val="bg1"/>
                </a:solidFill>
              </a:rPr>
              <a:t>What is free fall</a:t>
            </a:r>
          </a:p>
        </p:txBody>
      </p:sp>
      <p:sp>
        <p:nvSpPr>
          <p:cNvPr id="3" name="Subtitle 2"/>
          <p:cNvSpPr>
            <a:spLocks noGrp="1"/>
          </p:cNvSpPr>
          <p:nvPr>
            <p:ph type="subTitle" idx="1"/>
          </p:nvPr>
        </p:nvSpPr>
        <p:spPr>
          <a:xfrm>
            <a:off x="608012" y="4178301"/>
            <a:ext cx="11152188" cy="3327400"/>
          </a:xfrm>
        </p:spPr>
        <p:txBody>
          <a:bodyPr>
            <a:normAutofit/>
          </a:bodyPr>
          <a:lstStyle/>
          <a:p>
            <a:r>
              <a:rPr lang="en-PH" dirty="0">
                <a:solidFill>
                  <a:schemeClr val="tx1"/>
                </a:solidFill>
              </a:rPr>
              <a:t>a free-falling object is an object that is falling under the sole influence of gravity. That is to say that any object that is moving and being acted upon only be the force of gravity is said to be "in a state of free fall." Such an object will experience a downward acceleration of 9.8 m/s/s. Whether the object is falling downward or rising upward towards its peak, if it is under the sole influence of gravity, then its acceleration value is 9.8 m/s/s.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0293" y="1320800"/>
            <a:ext cx="9573907" cy="2433928"/>
          </a:xfrm>
          <a:prstGeom prst="rect">
            <a:avLst/>
          </a:prstGeom>
        </p:spPr>
      </p:pic>
    </p:spTree>
    <p:extLst>
      <p:ext uri="{BB962C8B-B14F-4D97-AF65-F5344CB8AC3E}">
        <p14:creationId xmlns:p14="http://schemas.microsoft.com/office/powerpoint/2010/main" val="116480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1424" y="203200"/>
            <a:ext cx="9223375" cy="2503487"/>
          </a:xfrm>
          <a:prstGeom prst="rect">
            <a:avLst/>
          </a:prstGeom>
        </p:spPr>
      </p:pic>
      <p:sp>
        <p:nvSpPr>
          <p:cNvPr id="3" name="Title 2"/>
          <p:cNvSpPr>
            <a:spLocks noGrp="1"/>
          </p:cNvSpPr>
          <p:nvPr>
            <p:ph type="ctrTitle"/>
          </p:nvPr>
        </p:nvSpPr>
        <p:spPr>
          <a:xfrm>
            <a:off x="0" y="723899"/>
            <a:ext cx="8001000" cy="2971801"/>
          </a:xfrm>
        </p:spPr>
        <p:txBody>
          <a:bodyPr/>
          <a:lstStyle/>
          <a:p>
            <a:r>
              <a:rPr lang="en-PH" b="1" dirty="0"/>
              <a:t>FORMULA OF FREE FALL</a:t>
            </a:r>
          </a:p>
        </p:txBody>
      </p:sp>
      <p:sp>
        <p:nvSpPr>
          <p:cNvPr id="4" name="Subtitle 3"/>
          <p:cNvSpPr>
            <a:spLocks noGrp="1"/>
          </p:cNvSpPr>
          <p:nvPr>
            <p:ph type="subTitle" idx="1"/>
          </p:nvPr>
        </p:nvSpPr>
        <p:spPr>
          <a:xfrm>
            <a:off x="-2400300" y="3996267"/>
            <a:ext cx="6400800" cy="1947333"/>
          </a:xfrm>
        </p:spPr>
        <p:txBody>
          <a:bodyPr/>
          <a:lstStyle/>
          <a:p>
            <a:r>
              <a:rPr lang="en-PH" dirty="0"/>
              <a:t>M</a:t>
            </a:r>
          </a:p>
        </p:txBody>
      </p:sp>
      <p:pic>
        <p:nvPicPr>
          <p:cNvPr id="5" name="Picture 4"/>
          <p:cNvPicPr>
            <a:picLocks noChangeAspect="1"/>
          </p:cNvPicPr>
          <p:nvPr/>
        </p:nvPicPr>
        <p:blipFill>
          <a:blip r:embed="rId3"/>
          <a:stretch>
            <a:fillRect/>
          </a:stretch>
        </p:blipFill>
        <p:spPr>
          <a:xfrm>
            <a:off x="1241423" y="3670299"/>
            <a:ext cx="9223376" cy="2971801"/>
          </a:xfrm>
          <a:prstGeom prst="rect">
            <a:avLst/>
          </a:prstGeom>
        </p:spPr>
      </p:pic>
    </p:spTree>
    <p:extLst>
      <p:ext uri="{BB962C8B-B14F-4D97-AF65-F5344CB8AC3E}">
        <p14:creationId xmlns:p14="http://schemas.microsoft.com/office/powerpoint/2010/main" val="3194495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PH" sz="5400" b="1" dirty="0">
                <a:solidFill>
                  <a:schemeClr val="bg1"/>
                </a:solidFill>
              </a:rPr>
              <a:t>THANK YOU FOR WATCHING!</a:t>
            </a:r>
          </a:p>
        </p:txBody>
      </p:sp>
      <p:sp>
        <p:nvSpPr>
          <p:cNvPr id="3" name="Text Placeholder 2"/>
          <p:cNvSpPr>
            <a:spLocks noGrp="1"/>
          </p:cNvSpPr>
          <p:nvPr>
            <p:ph type="body" idx="1"/>
          </p:nvPr>
        </p:nvSpPr>
        <p:spPr>
          <a:xfrm>
            <a:off x="0" y="5918200"/>
            <a:ext cx="8534400" cy="1498600"/>
          </a:xfrm>
        </p:spPr>
        <p:txBody>
          <a:bodyPr/>
          <a:lstStyle/>
          <a:p>
            <a:r>
              <a:rPr lang="en-PH" b="1" dirty="0">
                <a:solidFill>
                  <a:schemeClr val="tx1"/>
                </a:solidFill>
              </a:rPr>
              <a:t>SUBMITTED BY: LAURENCE DUQUE          </a:t>
            </a:r>
          </a:p>
          <a:p>
            <a:r>
              <a:rPr lang="en-PH" b="1" dirty="0">
                <a:solidFill>
                  <a:schemeClr val="tx1"/>
                </a:solidFill>
              </a:rPr>
              <a:t>                         KENNETH GOTOC</a:t>
            </a:r>
          </a:p>
        </p:txBody>
      </p:sp>
    </p:spTree>
    <p:extLst>
      <p:ext uri="{BB962C8B-B14F-4D97-AF65-F5344CB8AC3E}">
        <p14:creationId xmlns:p14="http://schemas.microsoft.com/office/powerpoint/2010/main" val="2446425445"/>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290</TotalTime>
  <Words>1034</Words>
  <Application>Microsoft Office PowerPoint</Application>
  <PresentationFormat>Widescreen</PresentationFormat>
  <Paragraphs>83</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 JULIAN</vt:lpstr>
      <vt:lpstr>Arial</vt:lpstr>
      <vt:lpstr>Century Gothic</vt:lpstr>
      <vt:lpstr>Wingdings</vt:lpstr>
      <vt:lpstr>Wingdings 3</vt:lpstr>
      <vt:lpstr>Slice</vt:lpstr>
      <vt:lpstr> one dimensional motion (1-d) and kinematics</vt:lpstr>
      <vt:lpstr>What is kinematics?</vt:lpstr>
      <vt:lpstr>Kinematics  vocabulary:</vt:lpstr>
      <vt:lpstr>PowerPoint Presentation</vt:lpstr>
      <vt:lpstr>PowerPoint Presentation</vt:lpstr>
      <vt:lpstr>Scalars and vectors</vt:lpstr>
      <vt:lpstr>DISTANCE AND DISPLACEMENT</vt:lpstr>
      <vt:lpstr>What is speed?</vt:lpstr>
      <vt:lpstr>PowerPoint Presentation</vt:lpstr>
      <vt:lpstr>What is velocity?</vt:lpstr>
      <vt:lpstr>Formula of velocity</vt:lpstr>
      <vt:lpstr>What is acceleration</vt:lpstr>
      <vt:lpstr>Sports announcers will occasionally say that a person is accelerating if he/she is moving fast. Yet acceleration has nothing to do with going fast. A person can be moving very fast and still not be accelerating. Acceleration has to do with changing how fast an object is moving. If an object is not changing its velocity, then the object is not accelerating. The data at the right are representative of a northward-moving accelerating object. The velocity is changing over the course of time. In fact, the velocity is changing by a constant amount - 10 m/s - in each second of time. Anytime an object's velocity is changing, the object is said to be accelerating; it has an acceleration.</vt:lpstr>
      <vt:lpstr>PowerPoint Presentation</vt:lpstr>
      <vt:lpstr>What is free fall</vt:lpstr>
      <vt:lpstr>FORMULA OF FREE FALL</vt:lpstr>
      <vt:lpstr>THANK YOU FOR WATCHING!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dimensional motion (1-d) and kinematics</dc:title>
  <dc:creator>Christopher</dc:creator>
  <cp:lastModifiedBy>jamela villanueva</cp:lastModifiedBy>
  <cp:revision>18</cp:revision>
  <dcterms:created xsi:type="dcterms:W3CDTF">2018-10-10T02:10:30Z</dcterms:created>
  <dcterms:modified xsi:type="dcterms:W3CDTF">2018-10-15T02:12:07Z</dcterms:modified>
</cp:coreProperties>
</file>