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5" r:id="rId7"/>
    <p:sldId id="264" r:id="rId8"/>
    <p:sldId id="266" r:id="rId9"/>
    <p:sldId id="259" r:id="rId10"/>
    <p:sldId id="263" r:id="rId11"/>
    <p:sldId id="268" r:id="rId12"/>
    <p:sldId id="269" r:id="rId13"/>
    <p:sldId id="274" r:id="rId14"/>
    <p:sldId id="270" r:id="rId15"/>
    <p:sldId id="272" r:id="rId16"/>
    <p:sldId id="273" r:id="rId17"/>
    <p:sldId id="276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lavillanueva@outlook.com" initials="j" lastIdx="1" clrIdx="0">
    <p:extLst>
      <p:ext uri="{19B8F6BF-5375-455C-9EA6-DF929625EA0E}">
        <p15:presenceInfo xmlns:p15="http://schemas.microsoft.com/office/powerpoint/2012/main" userId="75855af67a74da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s://www.google.com/url?sa=i&amp;rct=j&amp;q=&amp;esrc=s&amp;source=imgres&amp;cd=&amp;cad=rja&amp;uact=8&amp;ved=2ahUKEwjM2OznuIDeAhUBOY8KHW8bAaIQjRx6BAgBEAU&amp;url=https://www.physicsclassroom.com/class/1DKin/Lesson-6/Kinematic-Equations-and-Free-Fall&amp;psig=AOvVaw2cwkIkH43eidzaQSzPYZih&amp;ust=1539417924563367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F2016-B821-4B32-AF40-15884C1EC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218" y="2947459"/>
            <a:ext cx="9961563" cy="963082"/>
          </a:xfrm>
        </p:spPr>
        <p:txBody>
          <a:bodyPr anchor="ctr">
            <a:noAutofit/>
          </a:bodyPr>
          <a:lstStyle/>
          <a:p>
            <a:pPr algn="ctr"/>
            <a:r>
              <a:rPr lang="en-PH" sz="8000" dirty="0">
                <a:latin typeface="Colleged" panose="03000600000000000000" pitchFamily="66" charset="0"/>
              </a:rPr>
              <a:t>1D KINEMATICS</a:t>
            </a:r>
          </a:p>
        </p:txBody>
      </p:sp>
    </p:spTree>
    <p:extLst>
      <p:ext uri="{BB962C8B-B14F-4D97-AF65-F5344CB8AC3E}">
        <p14:creationId xmlns:p14="http://schemas.microsoft.com/office/powerpoint/2010/main" val="291552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D5FF-2491-4653-B768-02AF57D0A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964" y="518489"/>
            <a:ext cx="7197726" cy="1096621"/>
          </a:xfrm>
        </p:spPr>
        <p:txBody>
          <a:bodyPr>
            <a:normAutofit fontScale="90000"/>
          </a:bodyPr>
          <a:lstStyle/>
          <a:p>
            <a:r>
              <a:rPr lang="en-PH" sz="7300" dirty="0">
                <a:latin typeface="Varsity Regular" panose="00000400000000000000" pitchFamily="2" charset="0"/>
              </a:rPr>
              <a:t>KINEMATICS</a:t>
            </a:r>
            <a:endParaRPr lang="en-PH" sz="6600" dirty="0">
              <a:latin typeface="Varsity Regular" panose="000004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4FB6D6-6AF2-4EFE-BA49-F3121E2BFEE9}"/>
              </a:ext>
            </a:extLst>
          </p:cNvPr>
          <p:cNvSpPr/>
          <p:nvPr/>
        </p:nvSpPr>
        <p:spPr>
          <a:xfrm>
            <a:off x="2748557" y="523163"/>
            <a:ext cx="5445456" cy="109662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6E4673CC-AB64-460C-80DE-386A33D471EE}"/>
              </a:ext>
            </a:extLst>
          </p:cNvPr>
          <p:cNvSpPr/>
          <p:nvPr/>
        </p:nvSpPr>
        <p:spPr>
          <a:xfrm>
            <a:off x="647058" y="1030620"/>
            <a:ext cx="1524001" cy="1992043"/>
          </a:xfrm>
          <a:prstGeom prst="curvedRightArrow">
            <a:avLst>
              <a:gd name="adj1" fmla="val 36290"/>
              <a:gd name="adj2" fmla="val 65356"/>
              <a:gd name="adj3" fmla="val 31482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BF2FEE-C345-4ED9-A2F0-D0E1B9065813}"/>
              </a:ext>
            </a:extLst>
          </p:cNvPr>
          <p:cNvSpPr txBox="1"/>
          <p:nvPr/>
        </p:nvSpPr>
        <p:spPr>
          <a:xfrm flipH="1">
            <a:off x="2369355" y="2026642"/>
            <a:ext cx="7839170" cy="35394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>
                <a:latin typeface="Rockwell" panose="02060603020205020403" pitchFamily="18" charset="0"/>
              </a:rPr>
              <a:t>Kinematics is the science of describing the motion of objects using words, diagrams, numbers, graphs, and equations.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>
                <a:latin typeface="Rockwell" panose="02060603020205020403" pitchFamily="18" charset="0"/>
              </a:rPr>
              <a:t>Kinematics is a branch of mechanics.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>
                <a:latin typeface="Rockwell" panose="02060603020205020403" pitchFamily="18" charset="0"/>
              </a:rPr>
              <a:t>The goal of any study of kinematics is to develop sophisticated mental models that serve to describe and ultimately explain the motion of real-world objects.</a:t>
            </a:r>
            <a:endParaRPr lang="en-PH" sz="28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6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4C570-1781-44A6-A2C7-B19BEC9D5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36" y="2700866"/>
            <a:ext cx="11177517" cy="1456267"/>
          </a:xfrm>
        </p:spPr>
        <p:txBody>
          <a:bodyPr>
            <a:normAutofit/>
          </a:bodyPr>
          <a:lstStyle/>
          <a:p>
            <a:pPr algn="ctr"/>
            <a:r>
              <a:rPr lang="en-PH" sz="6000" dirty="0">
                <a:latin typeface="Varsity Regular" panose="00000400000000000000" pitchFamily="2" charset="0"/>
              </a:rPr>
              <a:t>Scalars and vectors</a:t>
            </a:r>
            <a:endParaRPr lang="en-PH" sz="6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DB23E4-42B5-4346-A5D6-D039A62C66B2}"/>
              </a:ext>
            </a:extLst>
          </p:cNvPr>
          <p:cNvSpPr/>
          <p:nvPr/>
        </p:nvSpPr>
        <p:spPr>
          <a:xfrm>
            <a:off x="1733266" y="2838734"/>
            <a:ext cx="9062113" cy="118735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894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1C6D-FC52-424C-9316-09ECC5E78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90538"/>
            <a:ext cx="5114497" cy="997067"/>
          </a:xfrm>
        </p:spPr>
        <p:txBody>
          <a:bodyPr/>
          <a:lstStyle/>
          <a:p>
            <a:pPr algn="ctr"/>
            <a:r>
              <a:rPr lang="en-PH" sz="4000" dirty="0">
                <a:latin typeface="Varsity Regular" panose="00000400000000000000" pitchFamily="2" charset="0"/>
              </a:rPr>
              <a:t>SCALAR QUANTITY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87627-4EE2-4DD0-BB92-0522E40B6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711" y="1601740"/>
            <a:ext cx="4799462" cy="455152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Rockwell" panose="02060603020205020403" pitchFamily="18" charset="0"/>
              </a:rPr>
              <a:t>Scalar Quantities are quantities that are fully described by a magnitude (or numerical value) alone.</a:t>
            </a:r>
          </a:p>
          <a:p>
            <a:pPr marL="0" indent="0">
              <a:buNone/>
            </a:pPr>
            <a:r>
              <a:rPr lang="en-GB" sz="2400" dirty="0">
                <a:latin typeface="Rockwell" panose="02060603020205020403" pitchFamily="18" charset="0"/>
              </a:rPr>
              <a:t>Scalar quantities includes: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Distance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Speed</a:t>
            </a:r>
            <a:endParaRPr lang="en-PH" sz="2400" dirty="0">
              <a:latin typeface="Rockwell" panose="02060603020205020403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E88D3-1AB1-4538-8127-672362CE4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09563" y="490539"/>
            <a:ext cx="5418162" cy="997066"/>
          </a:xfrm>
        </p:spPr>
        <p:txBody>
          <a:bodyPr/>
          <a:lstStyle/>
          <a:p>
            <a:pPr algn="ctr"/>
            <a:r>
              <a:rPr lang="en-PH" sz="4000" dirty="0">
                <a:latin typeface="Varsity Regular" panose="00000400000000000000" pitchFamily="2" charset="0"/>
              </a:rPr>
              <a:t>VECTOR QUANTITY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66DB7E-211C-487C-8F57-C169FD293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225" y="1616168"/>
            <a:ext cx="4868838" cy="4551529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Rockwell" panose="02060603020205020403" pitchFamily="18" charset="0"/>
              </a:rPr>
              <a:t>Vector Quantities are quantities that are fully described by both a magnitude and a direction.</a:t>
            </a:r>
          </a:p>
          <a:p>
            <a:pPr marL="0" indent="0">
              <a:buNone/>
            </a:pPr>
            <a:r>
              <a:rPr lang="en-GB" sz="2400" dirty="0">
                <a:latin typeface="Rockwell" panose="02060603020205020403" pitchFamily="18" charset="0"/>
              </a:rPr>
              <a:t>Vector quantities includes: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Displacement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Velocity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Acceleration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Free fall</a:t>
            </a:r>
          </a:p>
          <a:p>
            <a:pPr marL="457200" lvl="1" indent="0">
              <a:buNone/>
            </a:pPr>
            <a:endParaRPr lang="en-GB" sz="2400" dirty="0"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PH" sz="2400" dirty="0"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93BB2-6693-400C-B07D-14A601E93BB1}"/>
              </a:ext>
            </a:extLst>
          </p:cNvPr>
          <p:cNvSpPr/>
          <p:nvPr/>
        </p:nvSpPr>
        <p:spPr>
          <a:xfrm>
            <a:off x="850711" y="818866"/>
            <a:ext cx="4799462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791F35-12BD-421A-B6B4-E0702A8182A1}"/>
              </a:ext>
            </a:extLst>
          </p:cNvPr>
          <p:cNvSpPr/>
          <p:nvPr/>
        </p:nvSpPr>
        <p:spPr>
          <a:xfrm>
            <a:off x="6284225" y="818866"/>
            <a:ext cx="4868838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Arrow: U-Turn 8">
            <a:extLst>
              <a:ext uri="{FF2B5EF4-FFF2-40B4-BE49-F238E27FC236}">
                <a16:creationId xmlns:a16="http://schemas.microsoft.com/office/drawing/2014/main" id="{A0A582FA-D09E-49B0-8A20-DEECF1AFF83F}"/>
              </a:ext>
            </a:extLst>
          </p:cNvPr>
          <p:cNvSpPr/>
          <p:nvPr/>
        </p:nvSpPr>
        <p:spPr>
          <a:xfrm rot="5400000" flipV="1">
            <a:off x="-13078" y="13911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Arrow: U-Turn 9">
            <a:extLst>
              <a:ext uri="{FF2B5EF4-FFF2-40B4-BE49-F238E27FC236}">
                <a16:creationId xmlns:a16="http://schemas.microsoft.com/office/drawing/2014/main" id="{5C79CD4A-CE60-4737-8144-8F8DC638D23E}"/>
              </a:ext>
            </a:extLst>
          </p:cNvPr>
          <p:cNvSpPr/>
          <p:nvPr/>
        </p:nvSpPr>
        <p:spPr>
          <a:xfrm rot="5400000">
            <a:off x="11007666" y="13555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7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  <p:bldP spid="5" grpId="0" build="p"/>
      <p:bldP spid="6" grpId="0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nematics 2- Distance, Displacement, Speed and Velocity">
            <a:hlinkClick r:id="" action="ppaction://media"/>
            <a:extLst>
              <a:ext uri="{FF2B5EF4-FFF2-40B4-BE49-F238E27FC236}">
                <a16:creationId xmlns:a16="http://schemas.microsoft.com/office/drawing/2014/main" id="{C1F125FE-027D-486E-BBEA-6256BA3DDB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0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766A-F7A6-4E7C-BE10-6B4BFD328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199" y="2700866"/>
            <a:ext cx="10573602" cy="1456267"/>
          </a:xfrm>
        </p:spPr>
        <p:txBody>
          <a:bodyPr>
            <a:normAutofit/>
          </a:bodyPr>
          <a:lstStyle/>
          <a:p>
            <a:pPr algn="ctr"/>
            <a:r>
              <a:rPr lang="en-PH" sz="5400" dirty="0">
                <a:latin typeface="Varsity Regular" panose="00000400000000000000" pitchFamily="2" charset="0"/>
              </a:rPr>
              <a:t>Distance and displacement</a:t>
            </a:r>
            <a:endParaRPr lang="en-PH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D40A72-B724-4558-A6A7-6F7C68520C3D}"/>
              </a:ext>
            </a:extLst>
          </p:cNvPr>
          <p:cNvSpPr/>
          <p:nvPr/>
        </p:nvSpPr>
        <p:spPr>
          <a:xfrm>
            <a:off x="928048" y="2920621"/>
            <a:ext cx="10167582" cy="105087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9144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1A2D70F-EF7F-4CF1-A0AA-F07F7822A6CD}"/>
              </a:ext>
            </a:extLst>
          </p:cNvPr>
          <p:cNvSpPr txBox="1">
            <a:spLocks/>
          </p:cNvSpPr>
          <p:nvPr/>
        </p:nvSpPr>
        <p:spPr>
          <a:xfrm>
            <a:off x="754608" y="772189"/>
            <a:ext cx="5114497" cy="997067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4000" dirty="0">
                <a:latin typeface="Varsity Regular" panose="00000400000000000000" pitchFamily="2" charset="0"/>
              </a:rPr>
              <a:t>DISTANCE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B7912D7-3BC9-48CC-95E7-A148AF930EB6}"/>
              </a:ext>
            </a:extLst>
          </p:cNvPr>
          <p:cNvSpPr txBox="1">
            <a:spLocks/>
          </p:cNvSpPr>
          <p:nvPr/>
        </p:nvSpPr>
        <p:spPr>
          <a:xfrm>
            <a:off x="850711" y="1601740"/>
            <a:ext cx="4799462" cy="45515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Scalar quantity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Distance refers to "how much ground an object has covered" during its motion.</a:t>
            </a:r>
            <a:endParaRPr lang="en-PH" sz="3200" dirty="0">
              <a:latin typeface="Rockwell" panose="02060603020205020403" pitchFamily="18" charset="0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57AC20A-C17F-41C5-8BF7-A37322A6A542}"/>
              </a:ext>
            </a:extLst>
          </p:cNvPr>
          <p:cNvSpPr txBox="1">
            <a:spLocks/>
          </p:cNvSpPr>
          <p:nvPr/>
        </p:nvSpPr>
        <p:spPr>
          <a:xfrm>
            <a:off x="6009563" y="772189"/>
            <a:ext cx="5418162" cy="715416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PH" sz="4000" dirty="0">
                <a:latin typeface="Varsity Regular" panose="00000400000000000000" pitchFamily="2" charset="0"/>
              </a:rPr>
              <a:t>DISPLACEMENT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98672CA-1454-42DB-A61E-40AE03AF2F5A}"/>
              </a:ext>
            </a:extLst>
          </p:cNvPr>
          <p:cNvSpPr txBox="1">
            <a:spLocks/>
          </p:cNvSpPr>
          <p:nvPr/>
        </p:nvSpPr>
        <p:spPr>
          <a:xfrm>
            <a:off x="6284225" y="1616168"/>
            <a:ext cx="4868838" cy="45515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Vector quantity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Displacement refers to "how far out of place an object is"; it is the object's overall change in position.</a:t>
            </a:r>
            <a:endParaRPr lang="en-PH" sz="3200" dirty="0">
              <a:latin typeface="Rockwell" panose="020606030202050204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F8668C-C659-4719-BCEE-74D696DA7C42}"/>
              </a:ext>
            </a:extLst>
          </p:cNvPr>
          <p:cNvSpPr/>
          <p:nvPr/>
        </p:nvSpPr>
        <p:spPr>
          <a:xfrm>
            <a:off x="850711" y="818866"/>
            <a:ext cx="4799462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F5B996-2847-4715-8C0E-C6D40AD6AD98}"/>
              </a:ext>
            </a:extLst>
          </p:cNvPr>
          <p:cNvSpPr/>
          <p:nvPr/>
        </p:nvSpPr>
        <p:spPr>
          <a:xfrm>
            <a:off x="6284225" y="818866"/>
            <a:ext cx="4868838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8" name="Arrow: U-Turn 17">
            <a:extLst>
              <a:ext uri="{FF2B5EF4-FFF2-40B4-BE49-F238E27FC236}">
                <a16:creationId xmlns:a16="http://schemas.microsoft.com/office/drawing/2014/main" id="{632E250A-3EB2-4E29-9640-0982BE851390}"/>
              </a:ext>
            </a:extLst>
          </p:cNvPr>
          <p:cNvSpPr/>
          <p:nvPr/>
        </p:nvSpPr>
        <p:spPr>
          <a:xfrm rot="5400000" flipV="1">
            <a:off x="-13078" y="13911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Arrow: U-Turn 18">
            <a:extLst>
              <a:ext uri="{FF2B5EF4-FFF2-40B4-BE49-F238E27FC236}">
                <a16:creationId xmlns:a16="http://schemas.microsoft.com/office/drawing/2014/main" id="{43067BDD-FBB9-4876-9023-FAA9A7206F6D}"/>
              </a:ext>
            </a:extLst>
          </p:cNvPr>
          <p:cNvSpPr/>
          <p:nvPr/>
        </p:nvSpPr>
        <p:spPr>
          <a:xfrm rot="5400000">
            <a:off x="11007666" y="13555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6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 animBg="1"/>
      <p:bldP spid="14" grpId="0" build="p"/>
      <p:bldP spid="15" grpId="0" build="p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95C1-4610-41C0-BE77-C662C57B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823" y="381127"/>
            <a:ext cx="5017828" cy="2421464"/>
          </a:xfrm>
        </p:spPr>
        <p:txBody>
          <a:bodyPr>
            <a:normAutofit/>
          </a:bodyPr>
          <a:lstStyle/>
          <a:p>
            <a:r>
              <a:rPr lang="en-PH" sz="6600" dirty="0">
                <a:latin typeface="Varsity Regular" panose="00000400000000000000" pitchFamily="2" charset="0"/>
              </a:rPr>
              <a:t>REMEMBER: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71983-0AA1-4737-B5EA-28EED98B8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5803" y="3050275"/>
            <a:ext cx="8934735" cy="17946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GB" sz="3200" cap="none" dirty="0">
                <a:latin typeface="Rockwell" panose="02060603020205020403" pitchFamily="18" charset="0"/>
              </a:rPr>
              <a:t>Distance is a scalar quantity that is ignorant of direction while displacement is a vector quantity that is direction-aware.</a:t>
            </a:r>
            <a:endParaRPr lang="en-PH" sz="3200" cap="none" dirty="0"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894627-0FA6-4635-82F6-4461ED706E45}"/>
              </a:ext>
            </a:extLst>
          </p:cNvPr>
          <p:cNvSpPr/>
          <p:nvPr/>
        </p:nvSpPr>
        <p:spPr>
          <a:xfrm>
            <a:off x="955343" y="1760561"/>
            <a:ext cx="5017828" cy="10420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6936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5764-CE75-48D4-9753-0A7C5E09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61" y="1836066"/>
            <a:ext cx="10809027" cy="3185868"/>
          </a:xfrm>
        </p:spPr>
        <p:txBody>
          <a:bodyPr>
            <a:normAutofit/>
          </a:bodyPr>
          <a:lstStyle/>
          <a:p>
            <a:pPr algn="ctr"/>
            <a:r>
              <a:rPr lang="en-PH" sz="6600" dirty="0">
                <a:latin typeface="Varsity Regular" panose="00000400000000000000" pitchFamily="2" charset="0"/>
              </a:rPr>
              <a:t>Speed and velocity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A8E2C0-1327-4890-B70D-2AA30488D9C1}"/>
              </a:ext>
            </a:extLst>
          </p:cNvPr>
          <p:cNvSpPr/>
          <p:nvPr/>
        </p:nvSpPr>
        <p:spPr>
          <a:xfrm>
            <a:off x="1665027" y="2876265"/>
            <a:ext cx="9130352" cy="110546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5222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71C6D-FC52-424C-9316-09ECC5E78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90538"/>
            <a:ext cx="5114497" cy="997067"/>
          </a:xfrm>
        </p:spPr>
        <p:txBody>
          <a:bodyPr/>
          <a:lstStyle/>
          <a:p>
            <a:pPr algn="ctr"/>
            <a:r>
              <a:rPr lang="en-PH" sz="4000" dirty="0">
                <a:latin typeface="Varsity Regular" panose="00000400000000000000" pitchFamily="2" charset="0"/>
              </a:rPr>
              <a:t>SPEED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87627-4EE2-4DD0-BB92-0522E40B6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591" y="1602909"/>
            <a:ext cx="4799462" cy="498934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PH" sz="1900" dirty="0">
                <a:latin typeface="Rockwell" panose="02060603020205020403" pitchFamily="18" charset="0"/>
              </a:rPr>
              <a:t>Scalar quantity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PH" sz="1900" dirty="0">
                <a:latin typeface="Rockwell" panose="02060603020205020403" pitchFamily="18" charset="0"/>
              </a:rPr>
              <a:t>Speed refers </a:t>
            </a:r>
            <a:r>
              <a:rPr lang="en-GB" sz="1900" dirty="0">
                <a:latin typeface="Rockwell" panose="02060603020205020403" pitchFamily="18" charset="0"/>
              </a:rPr>
              <a:t>to "how fast an object is moving.”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>
                <a:latin typeface="Rockwell" panose="02060603020205020403" pitchFamily="18" charset="0"/>
              </a:rPr>
              <a:t>It can be thought of as the rate at which an object covers distance.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>
                <a:latin typeface="Rockwell" panose="02060603020205020403" pitchFamily="18" charset="0"/>
              </a:rPr>
              <a:t>A fast-moving object has a high speed and covers a relatively large distance in a short amount of time. Contrast this to a slow-moving object that has a low speed; it covers a relatively small amount of distance in the same amount of time. An object with no movement at all has a zero speed</a:t>
            </a:r>
            <a:r>
              <a:rPr lang="en-GB" sz="19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n-PH" sz="1900" dirty="0">
              <a:latin typeface="Rockwell" panose="02060603020205020403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E88D3-1AB1-4538-8127-672362CE4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09563" y="490539"/>
            <a:ext cx="5418162" cy="997066"/>
          </a:xfrm>
        </p:spPr>
        <p:txBody>
          <a:bodyPr/>
          <a:lstStyle/>
          <a:p>
            <a:pPr algn="ctr"/>
            <a:r>
              <a:rPr lang="en-PH" sz="4000" dirty="0">
                <a:latin typeface="Varsity Regular" panose="00000400000000000000" pitchFamily="2" charset="0"/>
              </a:rPr>
              <a:t>VELOCITY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66DB7E-211C-487C-8F57-C169FD293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225" y="1651768"/>
            <a:ext cx="4868838" cy="494048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PH" sz="1900" dirty="0">
                <a:latin typeface="Rockwell" panose="02060603020205020403" pitchFamily="18" charset="0"/>
              </a:rPr>
              <a:t>Vector quantity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PH" sz="1900" dirty="0">
                <a:latin typeface="Rockwell" panose="02060603020205020403" pitchFamily="18" charset="0"/>
              </a:rPr>
              <a:t>Velocity refers </a:t>
            </a:r>
            <a:r>
              <a:rPr lang="en-GB" sz="1900" dirty="0">
                <a:latin typeface="Rockwell" panose="02060603020205020403" pitchFamily="18" charset="0"/>
              </a:rPr>
              <a:t>"the rate at which an object changes its position.“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PH" sz="1900" dirty="0">
                <a:latin typeface="Rockwell" panose="02060603020205020403" pitchFamily="18" charset="0"/>
              </a:rPr>
              <a:t>Velocity is direction aware.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>
                <a:latin typeface="Rockwell" panose="02060603020205020403" pitchFamily="18" charset="0"/>
              </a:rPr>
              <a:t>When evaluating the velocity of an object, one must keep track of direction.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900" dirty="0">
                <a:latin typeface="Rockwell" panose="02060603020205020403" pitchFamily="18" charset="0"/>
              </a:rPr>
              <a:t>One must include direction information in order to fully describe the velocity of the object</a:t>
            </a:r>
            <a:endParaRPr lang="en-PH" sz="1900" dirty="0"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93BB2-6693-400C-B07D-14A601E93BB1}"/>
              </a:ext>
            </a:extLst>
          </p:cNvPr>
          <p:cNvSpPr/>
          <p:nvPr/>
        </p:nvSpPr>
        <p:spPr>
          <a:xfrm>
            <a:off x="850711" y="818866"/>
            <a:ext cx="4799462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791F35-12BD-421A-B6B4-E0702A8182A1}"/>
              </a:ext>
            </a:extLst>
          </p:cNvPr>
          <p:cNvSpPr/>
          <p:nvPr/>
        </p:nvSpPr>
        <p:spPr>
          <a:xfrm>
            <a:off x="6284225" y="818866"/>
            <a:ext cx="4868838" cy="6687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Arrow: U-Turn 8">
            <a:extLst>
              <a:ext uri="{FF2B5EF4-FFF2-40B4-BE49-F238E27FC236}">
                <a16:creationId xmlns:a16="http://schemas.microsoft.com/office/drawing/2014/main" id="{A0A582FA-D09E-49B0-8A20-DEECF1AFF83F}"/>
              </a:ext>
            </a:extLst>
          </p:cNvPr>
          <p:cNvSpPr/>
          <p:nvPr/>
        </p:nvSpPr>
        <p:spPr>
          <a:xfrm rot="5400000" flipV="1">
            <a:off x="-13078" y="13911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Arrow: U-Turn 9">
            <a:extLst>
              <a:ext uri="{FF2B5EF4-FFF2-40B4-BE49-F238E27FC236}">
                <a16:creationId xmlns:a16="http://schemas.microsoft.com/office/drawing/2014/main" id="{5C79CD4A-CE60-4737-8144-8F8DC638D23E}"/>
              </a:ext>
            </a:extLst>
          </p:cNvPr>
          <p:cNvSpPr/>
          <p:nvPr/>
        </p:nvSpPr>
        <p:spPr>
          <a:xfrm rot="5400000">
            <a:off x="11007666" y="1355544"/>
            <a:ext cx="997066" cy="521248"/>
          </a:xfrm>
          <a:prstGeom prst="uturnArrow">
            <a:avLst>
              <a:gd name="adj1" fmla="val 38091"/>
              <a:gd name="adj2" fmla="val 25000"/>
              <a:gd name="adj3" fmla="val 35473"/>
              <a:gd name="adj4" fmla="val 28040"/>
              <a:gd name="adj5" fmla="val 93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http://www.physicsclassroom.com/Class/1DKin/U1L1d1.gif">
            <a:extLst>
              <a:ext uri="{FF2B5EF4-FFF2-40B4-BE49-F238E27FC236}">
                <a16:creationId xmlns:a16="http://schemas.microsoft.com/office/drawing/2014/main" id="{405916A3-D5A7-4534-9799-8DFEEFDC7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73" y="5911721"/>
            <a:ext cx="3241713" cy="51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hysicsclassroom.com/Class/1DKin/U1L1d4.gif">
            <a:extLst>
              <a:ext uri="{FF2B5EF4-FFF2-40B4-BE49-F238E27FC236}">
                <a16:creationId xmlns:a16="http://schemas.microsoft.com/office/drawing/2014/main" id="{570B40E9-56EA-407C-A549-F90BD5DD4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606" y="5489480"/>
            <a:ext cx="4516076" cy="54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2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  <p:bldP spid="5" grpId="0" build="p"/>
      <p:bldP spid="6" grpId="0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371CF7-A148-4607-ADE4-AA5457866110}"/>
              </a:ext>
            </a:extLst>
          </p:cNvPr>
          <p:cNvSpPr txBox="1">
            <a:spLocks/>
          </p:cNvSpPr>
          <p:nvPr/>
        </p:nvSpPr>
        <p:spPr>
          <a:xfrm>
            <a:off x="1201003" y="502944"/>
            <a:ext cx="5017828" cy="242146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PH" sz="6600" dirty="0">
                <a:latin typeface="Varsity Regular" panose="00000400000000000000" pitchFamily="2" charset="0"/>
              </a:rPr>
              <a:t>REMEMBER: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A8E6336-A13F-4A9A-800B-9BDE02DCF6F1}"/>
              </a:ext>
            </a:extLst>
          </p:cNvPr>
          <p:cNvSpPr txBox="1">
            <a:spLocks/>
          </p:cNvSpPr>
          <p:nvPr/>
        </p:nvSpPr>
        <p:spPr>
          <a:xfrm>
            <a:off x="1614986" y="2464301"/>
            <a:ext cx="9207690" cy="22996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latin typeface="Rockwell" panose="02060603020205020403" pitchFamily="18" charset="0"/>
              </a:rPr>
              <a:t>Speed is a scalar quantity which refers to the rate at which an object covers distance. Speed is ignorant of direction. On the other hand, velocity is a vector quantity which refers to the rate at which the position changes and velocity is direction-aware. </a:t>
            </a:r>
            <a:endParaRPr lang="en-PH" sz="4400" dirty="0"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1BF374-6B0F-423E-971E-B4139D9CB691}"/>
              </a:ext>
            </a:extLst>
          </p:cNvPr>
          <p:cNvSpPr/>
          <p:nvPr/>
        </p:nvSpPr>
        <p:spPr>
          <a:xfrm>
            <a:off x="955343" y="1192661"/>
            <a:ext cx="5017828" cy="10420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5129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A585E-AED0-4E6E-8937-3864D23F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2700866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PH" sz="7200" dirty="0">
                <a:latin typeface="Varsity Regular" panose="00000400000000000000" pitchFamily="2" charset="0"/>
              </a:rPr>
              <a:t>ACCELERATION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6EBE0C-6BA0-4D08-BF2E-E46D177DEBA3}"/>
              </a:ext>
            </a:extLst>
          </p:cNvPr>
          <p:cNvSpPr/>
          <p:nvPr/>
        </p:nvSpPr>
        <p:spPr>
          <a:xfrm>
            <a:off x="2456597" y="2838734"/>
            <a:ext cx="7287904" cy="118735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1886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 is Acceleration Best Explanation Physics">
            <a:hlinkClick r:id="" action="ppaction://media"/>
            <a:extLst>
              <a:ext uri="{FF2B5EF4-FFF2-40B4-BE49-F238E27FC236}">
                <a16:creationId xmlns:a16="http://schemas.microsoft.com/office/drawing/2014/main" id="{75FD0C69-D9C2-40EC-9519-9A51041CF0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5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CDE3-2328-41AC-A0B9-F93117688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330" y="599490"/>
            <a:ext cx="6455391" cy="1327119"/>
          </a:xfrm>
        </p:spPr>
        <p:txBody>
          <a:bodyPr>
            <a:normAutofit/>
          </a:bodyPr>
          <a:lstStyle/>
          <a:p>
            <a:pPr algn="l"/>
            <a:r>
              <a:rPr lang="en-PH" sz="6000" dirty="0">
                <a:latin typeface="Varsity Regular" panose="00000400000000000000" pitchFamily="2" charset="0"/>
              </a:rPr>
              <a:t>ACCELERATION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3410F-461F-4D7E-8CEC-610A59103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0134" y="2377996"/>
            <a:ext cx="8675428" cy="42684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GB" sz="2000" cap="none" dirty="0">
                <a:latin typeface="Rockwell" panose="02060603020205020403" pitchFamily="18" charset="0"/>
              </a:rPr>
              <a:t>Vector quantity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GB" sz="2000" cap="none" dirty="0">
                <a:latin typeface="Rockwell" panose="02060603020205020403" pitchFamily="18" charset="0"/>
              </a:rPr>
              <a:t>Acceleration is defined as the rate at which an object changes its velocity.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GB" sz="2000" cap="none" dirty="0">
                <a:latin typeface="Rockwell" panose="02060603020205020403" pitchFamily="18" charset="0"/>
              </a:rPr>
              <a:t>An object is accelerating if it is changing its velocity.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GB" sz="2000" cap="none" dirty="0">
                <a:latin typeface="Rockwell" panose="02060603020205020403" pitchFamily="18" charset="0"/>
              </a:rPr>
              <a:t>Since acceleration is a vector quantity, it has a direction associated  with </a:t>
            </a:r>
            <a:r>
              <a:rPr lang="en-GB" sz="2000" cap="none" dirty="0" err="1">
                <a:latin typeface="Rockwell" panose="02060603020205020403" pitchFamily="18" charset="0"/>
              </a:rPr>
              <a:t>itthe</a:t>
            </a:r>
            <a:r>
              <a:rPr lang="en-GB" sz="2000" cap="none" dirty="0">
                <a:latin typeface="Rockwell" panose="02060603020205020403" pitchFamily="18" charset="0"/>
              </a:rPr>
              <a:t> direction of the acceleration vector depends on two things:</a:t>
            </a:r>
          </a:p>
          <a:p>
            <a:pPr algn="l"/>
            <a:r>
              <a:rPr lang="en-GB" sz="2000" cap="none" dirty="0">
                <a:latin typeface="Rockwell" panose="02060603020205020403" pitchFamily="18" charset="0"/>
              </a:rPr>
              <a:t>		1. Whether the object is speeding up or slowing down</a:t>
            </a:r>
          </a:p>
          <a:p>
            <a:pPr algn="l"/>
            <a:r>
              <a:rPr lang="en-GB" sz="2000" cap="none" dirty="0">
                <a:latin typeface="Rockwell" panose="02060603020205020403" pitchFamily="18" charset="0"/>
              </a:rPr>
              <a:t>		2. Whether the object is moving in the + or - direction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GB" sz="2000" cap="none" dirty="0">
              <a:latin typeface="Rockwell" panose="02060603020205020403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GB" cap="none" dirty="0">
              <a:latin typeface="Rockwell" panose="02060603020205020403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PH" cap="none" dirty="0">
              <a:latin typeface="Rockwell" panose="020606030202050204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5B7E55-A976-4818-BB55-E3DFC89F40F6}"/>
              </a:ext>
            </a:extLst>
          </p:cNvPr>
          <p:cNvSpPr/>
          <p:nvPr/>
        </p:nvSpPr>
        <p:spPr>
          <a:xfrm>
            <a:off x="436728" y="955343"/>
            <a:ext cx="6155141" cy="97126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D225D04E-F829-4FE6-B7CF-C6F26A96C76C}"/>
              </a:ext>
            </a:extLst>
          </p:cNvPr>
          <p:cNvSpPr/>
          <p:nvPr/>
        </p:nvSpPr>
        <p:spPr>
          <a:xfrm rot="5400000">
            <a:off x="607609" y="2262969"/>
            <a:ext cx="1305068" cy="1026994"/>
          </a:xfrm>
          <a:prstGeom prst="bentUpArrow">
            <a:avLst>
              <a:gd name="adj1" fmla="val 37615"/>
              <a:gd name="adj2" fmla="val 35294"/>
              <a:gd name="adj3" fmla="val 4493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050" name="Picture 2" descr="http://www.physicsclassroom.com/Class/1DKin/U1L1e2.gif">
            <a:extLst>
              <a:ext uri="{FF2B5EF4-FFF2-40B4-BE49-F238E27FC236}">
                <a16:creationId xmlns:a16="http://schemas.microsoft.com/office/drawing/2014/main" id="{13E4DA14-04D4-43E4-BFE1-F65816B17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751" y="5718516"/>
            <a:ext cx="5172497" cy="74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40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A9717-D452-44AE-AED8-D2CA8AF6E918}"/>
              </a:ext>
            </a:extLst>
          </p:cNvPr>
          <p:cNvSpPr txBox="1">
            <a:spLocks/>
          </p:cNvSpPr>
          <p:nvPr/>
        </p:nvSpPr>
        <p:spPr>
          <a:xfrm>
            <a:off x="1030287" y="2838734"/>
            <a:ext cx="10131425" cy="13183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PH" sz="7200" dirty="0">
                <a:latin typeface="Varsity Regular" panose="00000400000000000000" pitchFamily="2" charset="0"/>
              </a:rPr>
              <a:t>Free fall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4FF004-065B-4796-AF18-744D38AA13FD}"/>
              </a:ext>
            </a:extLst>
          </p:cNvPr>
          <p:cNvSpPr/>
          <p:nvPr/>
        </p:nvSpPr>
        <p:spPr>
          <a:xfrm>
            <a:off x="2456597" y="2838734"/>
            <a:ext cx="7287904" cy="118735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5777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F7C3B-18CD-4A8C-BF16-0EEB0E99B450}"/>
              </a:ext>
            </a:extLst>
          </p:cNvPr>
          <p:cNvSpPr txBox="1">
            <a:spLocks/>
          </p:cNvSpPr>
          <p:nvPr/>
        </p:nvSpPr>
        <p:spPr>
          <a:xfrm>
            <a:off x="436728" y="955343"/>
            <a:ext cx="6155141" cy="97126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PH" sz="6000" dirty="0">
                <a:latin typeface="Varsity Regular" panose="00000400000000000000" pitchFamily="2" charset="0"/>
              </a:rPr>
              <a:t>free fall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92EC6-0BA3-4E57-82B0-3CEFB9278C2A}"/>
              </a:ext>
            </a:extLst>
          </p:cNvPr>
          <p:cNvSpPr txBox="1">
            <a:spLocks/>
          </p:cNvSpPr>
          <p:nvPr/>
        </p:nvSpPr>
        <p:spPr>
          <a:xfrm>
            <a:off x="1773640" y="2337053"/>
            <a:ext cx="8675428" cy="42684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Free fall is any motion of a body where gravity is the only force acting upon it.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Rockwell" panose="02060603020205020403" pitchFamily="18" charset="0"/>
              </a:rPr>
              <a:t>The term "free fall" is often used more loosely than in the strict sense defined above. Thus, falling through an atmosphere without a deployed parachute, or lifting device, is also often referred to as free fall.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PH" sz="2400" dirty="0">
              <a:latin typeface="Rockwell" panose="020606030202050204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12307-C284-47C4-B591-D8FF6C4A8C49}"/>
              </a:ext>
            </a:extLst>
          </p:cNvPr>
          <p:cNvSpPr/>
          <p:nvPr/>
        </p:nvSpPr>
        <p:spPr>
          <a:xfrm>
            <a:off x="436728" y="955343"/>
            <a:ext cx="6155141" cy="97126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4F0315B6-6A17-45DC-9A16-62FD109EA2D8}"/>
              </a:ext>
            </a:extLst>
          </p:cNvPr>
          <p:cNvSpPr/>
          <p:nvPr/>
        </p:nvSpPr>
        <p:spPr>
          <a:xfrm rot="5400000">
            <a:off x="607609" y="2262969"/>
            <a:ext cx="1305068" cy="1026994"/>
          </a:xfrm>
          <a:prstGeom prst="bentUpArrow">
            <a:avLst>
              <a:gd name="adj1" fmla="val 37615"/>
              <a:gd name="adj2" fmla="val 35294"/>
              <a:gd name="adj3" fmla="val 4493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3084" name="Picture 12" descr="Image result for free fall formula">
            <a:hlinkClick r:id="rId2"/>
            <a:extLst>
              <a:ext uri="{FF2B5EF4-FFF2-40B4-BE49-F238E27FC236}">
                <a16:creationId xmlns:a16="http://schemas.microsoft.com/office/drawing/2014/main" id="{79DE8E6F-B257-48DB-A912-06C06632F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5" r="1239"/>
          <a:stretch/>
        </p:blipFill>
        <p:spPr bwMode="auto">
          <a:xfrm>
            <a:off x="4239126" y="4845090"/>
            <a:ext cx="3512801" cy="147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10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ee Fall Explained">
            <a:hlinkClick r:id="" action="ppaction://media"/>
            <a:extLst>
              <a:ext uri="{FF2B5EF4-FFF2-40B4-BE49-F238E27FC236}">
                <a16:creationId xmlns:a16="http://schemas.microsoft.com/office/drawing/2014/main" id="{B8EE488D-C590-4FF3-834F-4C2628D5A1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1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A59B-D4AC-4271-A739-6E2F79BBD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242" y="2503700"/>
            <a:ext cx="10131427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en-PH" sz="9600" dirty="0">
                <a:latin typeface="AlphaWood" panose="00000400000000000000" pitchFamily="2" charset="0"/>
              </a:rPr>
              <a:t>Thank you </a:t>
            </a:r>
            <a:r>
              <a:rPr lang="en-PH" sz="9600" dirty="0">
                <a:latin typeface="AlphaWood" panose="00000400000000000000" pitchFamily="2" charset="0"/>
                <a:sym typeface="Wingdings" panose="05000000000000000000" pitchFamily="2" charset="2"/>
              </a:rPr>
              <a:t></a:t>
            </a:r>
            <a:endParaRPr lang="en-PH" sz="9600" dirty="0">
              <a:latin typeface="AlphaWood" panose="00000400000000000000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EDB7D-24EF-4A16-BB37-487E4359C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5386" y="5663822"/>
            <a:ext cx="3357348" cy="1064524"/>
          </a:xfrm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P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Prepared by:</a:t>
            </a:r>
          </a:p>
          <a:p>
            <a:pPr>
              <a:spcAft>
                <a:spcPts val="0"/>
              </a:spcAft>
            </a:pPr>
            <a:r>
              <a:rPr lang="en-P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	Jamela Villanueva</a:t>
            </a:r>
          </a:p>
          <a:p>
            <a:pPr>
              <a:spcAft>
                <a:spcPts val="0"/>
              </a:spcAft>
            </a:pPr>
            <a:r>
              <a:rPr lang="en-P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	</a:t>
            </a:r>
            <a:r>
              <a:rPr lang="en-PH" cap="none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Jerico</a:t>
            </a:r>
            <a:r>
              <a:rPr lang="en-PH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 </a:t>
            </a:r>
            <a:r>
              <a:rPr lang="en-PH" cap="none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shman" pitchFamily="2" charset="0"/>
              </a:rPr>
              <a:t>Aboc</a:t>
            </a:r>
            <a:endParaRPr lang="en-PH" cap="none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esh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76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445</TotalTime>
  <Words>499</Words>
  <Application>Microsoft Office PowerPoint</Application>
  <PresentationFormat>Widescreen</PresentationFormat>
  <Paragraphs>58</Paragraphs>
  <Slides>18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AlphaWood</vt:lpstr>
      <vt:lpstr>Arial</vt:lpstr>
      <vt:lpstr>Calibri</vt:lpstr>
      <vt:lpstr>Calibri Light</vt:lpstr>
      <vt:lpstr>Colleged</vt:lpstr>
      <vt:lpstr>Freshman</vt:lpstr>
      <vt:lpstr>Rockwell</vt:lpstr>
      <vt:lpstr>Varsity Regular</vt:lpstr>
      <vt:lpstr>Wingdings</vt:lpstr>
      <vt:lpstr>Celestial</vt:lpstr>
      <vt:lpstr>1D KINEMATICS</vt:lpstr>
      <vt:lpstr>KINEMATICS</vt:lpstr>
      <vt:lpstr>Scalars and vectors</vt:lpstr>
      <vt:lpstr>PowerPoint Presentation</vt:lpstr>
      <vt:lpstr>PowerPoint Presentation</vt:lpstr>
      <vt:lpstr>Distance and displacement</vt:lpstr>
      <vt:lpstr>PowerPoint Presentation</vt:lpstr>
      <vt:lpstr>REMEMBER:</vt:lpstr>
      <vt:lpstr>Speed and velocity</vt:lpstr>
      <vt:lpstr>PowerPoint Presentation</vt:lpstr>
      <vt:lpstr>PowerPoint Presentation</vt:lpstr>
      <vt:lpstr>ACCELERATION</vt:lpstr>
      <vt:lpstr>PowerPoint Presentation</vt:lpstr>
      <vt:lpstr>ACCELERATION</vt:lpstr>
      <vt:lpstr>PowerPoint Presentation</vt:lpstr>
      <vt:lpstr>PowerPoint Presentation</vt:lpstr>
      <vt:lpstr>PowerPoint Presentation</vt:lpstr>
      <vt:lpstr>Thank you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1D KINEMATICS</dc:title>
  <dc:creator>jamelavillanueva@outlook.com</dc:creator>
  <cp:lastModifiedBy>jamela villanueva</cp:lastModifiedBy>
  <cp:revision>19</cp:revision>
  <dcterms:created xsi:type="dcterms:W3CDTF">2018-10-12T05:59:40Z</dcterms:created>
  <dcterms:modified xsi:type="dcterms:W3CDTF">2018-10-14T23:28:06Z</dcterms:modified>
</cp:coreProperties>
</file>